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7.xml" ContentType="application/vnd.openxmlformats-officedocument.presentationml.notesSlide+xml"/>
  <Override PartName="/ppt/charts/chart12.xml" ContentType="application/vnd.openxmlformats-officedocument.drawingml.chart+xml"/>
  <Override PartName="/ppt/notesSlides/notesSlide18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48"/>
  </p:notesMasterIdLst>
  <p:handoutMasterIdLst>
    <p:handoutMasterId r:id="rId49"/>
  </p:handoutMasterIdLst>
  <p:sldIdLst>
    <p:sldId id="410" r:id="rId2"/>
    <p:sldId id="343" r:id="rId3"/>
    <p:sldId id="292" r:id="rId4"/>
    <p:sldId id="417" r:id="rId5"/>
    <p:sldId id="365" r:id="rId6"/>
    <p:sldId id="449" r:id="rId7"/>
    <p:sldId id="450" r:id="rId8"/>
    <p:sldId id="344" r:id="rId9"/>
    <p:sldId id="426" r:id="rId10"/>
    <p:sldId id="451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65" r:id="rId25"/>
    <p:sldId id="466" r:id="rId26"/>
    <p:sldId id="467" r:id="rId27"/>
    <p:sldId id="468" r:id="rId28"/>
    <p:sldId id="469" r:id="rId29"/>
    <p:sldId id="488" r:id="rId30"/>
    <p:sldId id="471" r:id="rId31"/>
    <p:sldId id="472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81" r:id="rId41"/>
    <p:sldId id="482" r:id="rId42"/>
    <p:sldId id="483" r:id="rId43"/>
    <p:sldId id="484" r:id="rId44"/>
    <p:sldId id="485" r:id="rId45"/>
    <p:sldId id="486" r:id="rId46"/>
    <p:sldId id="487" r:id="rId47"/>
  </p:sldIdLst>
  <p:sldSz cx="9144000" cy="5143500" type="screen16x9"/>
  <p:notesSz cx="6858000" cy="9144000"/>
  <p:embeddedFontLst>
    <p:embeddedFont>
      <p:font typeface="나눔바른고딕" panose="020B0603020101020101" pitchFamily="50" charset="-127"/>
      <p:regular r:id="rId50"/>
      <p:bold r:id="rId51"/>
    </p:embeddedFont>
    <p:embeddedFont>
      <p:font typeface="나눔고딕 ExtraBold" panose="020D0904000000000000" pitchFamily="50" charset="-127"/>
      <p:bold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Cambria Math" panose="02040503050406030204" pitchFamily="18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나눔고딕" panose="020D0604000000000000" pitchFamily="50" charset="-127"/>
      <p:regular r:id="rId60"/>
      <p:bold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35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555"/>
    <a:srgbClr val="C00000"/>
    <a:srgbClr val="F8F8F6"/>
    <a:srgbClr val="FCFBFA"/>
    <a:srgbClr val="E0E0D8"/>
    <a:srgbClr val="F4F3F2"/>
    <a:srgbClr val="F4F2F0"/>
    <a:srgbClr val="F1F0EF"/>
    <a:srgbClr val="ECEAE8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5135" autoAdjust="0"/>
  </p:normalViewPr>
  <p:slideViewPr>
    <p:cSldViewPr snapToGrid="0" showGuides="1">
      <p:cViewPr>
        <p:scale>
          <a:sx n="75" d="100"/>
          <a:sy n="75" d="100"/>
        </p:scale>
        <p:origin x="-1284" y="-372"/>
      </p:cViewPr>
      <p:guideLst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11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코넥스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AA2-4C66-B91C-E32E3E0BD95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AA2-4C66-B91C-E32E3E0BD95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AA2-4C66-B91C-E32E3E0BD951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AA2-4C66-B91C-E32E3E0BD951}"/>
              </c:ext>
            </c:extLst>
          </c:dPt>
          <c:cat>
            <c:strRef>
              <c:f>Sheet1!$A$2:$A$7</c:f>
              <c:strCache>
                <c:ptCount val="6"/>
                <c:pt idx="0">
                  <c:v>2010년</c:v>
                </c:pt>
                <c:pt idx="1">
                  <c:v>2011년</c:v>
                </c:pt>
                <c:pt idx="2">
                  <c:v>2012년</c:v>
                </c:pt>
                <c:pt idx="3">
                  <c:v>2013년</c:v>
                </c:pt>
                <c:pt idx="4">
                  <c:v>2014년</c:v>
                </c:pt>
                <c:pt idx="5">
                  <c:v>2015년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3">
                  <c:v>30</c:v>
                </c:pt>
                <c:pt idx="4">
                  <c:v>29</c:v>
                </c:pt>
                <c:pt idx="5">
                  <c:v>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2AA2-4C66-B91C-E32E3E0BD9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코스닥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2010년</c:v>
                </c:pt>
                <c:pt idx="1">
                  <c:v>2011년</c:v>
                </c:pt>
                <c:pt idx="2">
                  <c:v>2012년</c:v>
                </c:pt>
                <c:pt idx="3">
                  <c:v>2013년</c:v>
                </c:pt>
                <c:pt idx="4">
                  <c:v>2014년</c:v>
                </c:pt>
                <c:pt idx="5">
                  <c:v>2015년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76</c:v>
                </c:pt>
                <c:pt idx="1">
                  <c:v>60</c:v>
                </c:pt>
                <c:pt idx="2">
                  <c:v>22</c:v>
                </c:pt>
                <c:pt idx="3">
                  <c:v>37</c:v>
                </c:pt>
                <c:pt idx="4">
                  <c:v>69</c:v>
                </c:pt>
                <c:pt idx="5">
                  <c:v>122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2AA2-4C66-B91C-E32E3E0BD9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유가증권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2010년</c:v>
                </c:pt>
                <c:pt idx="1">
                  <c:v>2011년</c:v>
                </c:pt>
                <c:pt idx="2">
                  <c:v>2012년</c:v>
                </c:pt>
                <c:pt idx="3">
                  <c:v>2013년</c:v>
                </c:pt>
                <c:pt idx="4">
                  <c:v>2014년</c:v>
                </c:pt>
                <c:pt idx="5">
                  <c:v>2015년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22</c:v>
                </c:pt>
                <c:pt idx="1">
                  <c:v>16</c:v>
                </c:pt>
                <c:pt idx="2">
                  <c:v>7</c:v>
                </c:pt>
                <c:pt idx="3">
                  <c:v>3</c:v>
                </c:pt>
                <c:pt idx="4">
                  <c:v>7</c:v>
                </c:pt>
                <c:pt idx="5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2AA2-4C66-B91C-E32E3E0BD9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44231680"/>
        <c:axId val="183115072"/>
      </c:barChart>
      <c:catAx>
        <c:axId val="4423168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83115072"/>
        <c:crosses val="autoZero"/>
        <c:auto val="1"/>
        <c:lblAlgn val="ctr"/>
        <c:lblOffset val="100"/>
        <c:noMultiLvlLbl val="0"/>
      </c:catAx>
      <c:valAx>
        <c:axId val="183115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23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7132876416179E-2"/>
          <c:y val="0.10909608624786442"/>
          <c:w val="0.95416666666666661"/>
          <c:h val="0.289809404114335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0~-20%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-9.5000000000000015E-2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B82-4AF3-B9C7-F53D66FDAB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폐지 전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dLbl>
              <c:idx val="0"/>
              <c:layout>
                <c:manualLayout>
                  <c:x val="-7.5264634315893404E-3"/>
                  <c:y val="1.36605956999145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BB82-4AF3-B9C7-F53D66FDAB20}"/>
                </c:ext>
                <c:ext xmlns:c15="http://schemas.microsoft.com/office/drawing/2012/chart" uri="{CE6537A1-D6FC-4f65-9D91-7224C49458BB}">
                  <c15:layout>
                    <c:manualLayout>
                      <c:w val="0.22742138281288518"/>
                      <c:h val="0.22592811673512636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5.7391439855837771E-17"/>
                  <c:y val="0.1333122059896018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BB82-4AF3-B9C7-F53D66FDAB20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6.2609566741798151E-3"/>
                  <c:y val="0.1396604062748211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BB82-4AF3-B9C7-F53D66FDAB2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0~-20%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-8.9857142857142872E-2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B82-4AF3-B9C7-F53D66FDAB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폐지 후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0~-20%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-0.10400000000000001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BB82-4AF3-B9C7-F53D66FDAB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07383552"/>
        <c:axId val="210385664"/>
      </c:barChart>
      <c:catAx>
        <c:axId val="207383552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one"/>
        <c:crossAx val="210385664"/>
        <c:crosses val="autoZero"/>
        <c:auto val="1"/>
        <c:lblAlgn val="ctr"/>
        <c:lblOffset val="100"/>
        <c:noMultiLvlLbl val="0"/>
      </c:catAx>
      <c:valAx>
        <c:axId val="210385664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one"/>
        <c:crossAx val="207383552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0"/>
        <c:txPr>
          <a:bodyPr/>
          <a:lstStyle/>
          <a:p>
            <a:pPr>
              <a:defRPr sz="1600"/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1600"/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1600"/>
            </a:pPr>
            <a:endParaRPr lang="ko-KR"/>
          </a:p>
        </c:txPr>
      </c:legendEntry>
      <c:layout>
        <c:manualLayout>
          <c:xMode val="edge"/>
          <c:yMode val="edge"/>
          <c:x val="1.8063652328267295E-2"/>
          <c:y val="0.65790407337076751"/>
          <c:w val="0.93196118305558107"/>
          <c:h val="0.31084898673801142"/>
        </c:manualLayout>
      </c:layout>
      <c:overlay val="0"/>
      <c:txPr>
        <a:bodyPr/>
        <a:lstStyle/>
        <a:p>
          <a:pPr>
            <a:defRPr sz="16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872893358239E-2"/>
          <c:y val="0.12627576636783944"/>
          <c:w val="0.95416666666666661"/>
          <c:h val="0.83657903019685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Panel A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dLbl>
              <c:idx val="0"/>
              <c:layout>
                <c:manualLayout>
                  <c:x val="-1.4410447770961384E-3"/>
                  <c:y val="2.062699324618984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546B-447A-941B-600A00A1B047}"/>
                </c:ext>
                <c:ext xmlns:c15="http://schemas.microsoft.com/office/drawing/2012/chart" uri="{CE6537A1-D6FC-4f65-9D91-7224C49458BB}">
                  <c15:layout>
                    <c:manualLayout>
                      <c:w val="0.24849564386253034"/>
                      <c:h val="0.12865560948039559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 -20% 이하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-0.34100000000000008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46B-447A-941B-600A00A1B0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Panel B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dLbl>
              <c:idx val="0"/>
              <c:layout>
                <c:manualLayout>
                  <c:x val="-2.2898345481650565E-3"/>
                  <c:y val="1.624023996693249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546B-447A-941B-600A00A1B047}"/>
                </c:ext>
                <c:ext xmlns:c15="http://schemas.microsoft.com/office/drawing/2012/chart" uri="{CE6537A1-D6FC-4f65-9D91-7224C49458BB}">
                  <c15:layout>
                    <c:manualLayout>
                      <c:w val="0.2786017310763092"/>
                      <c:h val="0.12349907202627154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5.7391439855837771E-17"/>
                  <c:y val="0.1333122059896018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546B-447A-941B-600A00A1B047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6.2609566741798151E-3"/>
                  <c:y val="0.1396604062748211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546B-447A-941B-600A00A1B047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 -20% 이하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-0.34533333333333333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46B-447A-941B-600A00A1B0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Panel C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1.92640963508189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546B-447A-941B-600A00A1B04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 -20% 이하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-0.33500000000000008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546B-447A-941B-600A00A1B04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07382016"/>
        <c:axId val="152675456"/>
      </c:barChart>
      <c:catAx>
        <c:axId val="207382016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one"/>
        <c:crossAx val="152675456"/>
        <c:crosses val="autoZero"/>
        <c:auto val="1"/>
        <c:lblAlgn val="ctr"/>
        <c:lblOffset val="100"/>
        <c:noMultiLvlLbl val="0"/>
      </c:catAx>
      <c:valAx>
        <c:axId val="152675456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one"/>
        <c:crossAx val="20738201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7.85E-2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DF1-4CAE-A91E-40DE6A3CB3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폐지 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6.720000000000001E-2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DF1-4CAE-A91E-40DE6A3CB3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폐지 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0.1024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DF1-4CAE-A91E-40DE6A3CB33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07561728"/>
        <c:axId val="152677760"/>
      </c:barChart>
      <c:catAx>
        <c:axId val="2075617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152677760"/>
        <c:crosses val="autoZero"/>
        <c:auto val="1"/>
        <c:lblAlgn val="ctr"/>
        <c:lblOffset val="100"/>
        <c:noMultiLvlLbl val="0"/>
      </c:catAx>
      <c:valAx>
        <c:axId val="15267776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one"/>
        <c:crossAx val="207561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068256537065853E-2"/>
          <c:y val="3.6676740737318012E-2"/>
          <c:w val="0.93786348692586829"/>
          <c:h val="0.822104811728470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전체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7.8600000000000003E-2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5F5-4EB1-A0B9-FAF416DB623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폐지 전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cat>
          <c:val>
            <c:numRef>
              <c:f>Sheet1!$B$3</c:f>
              <c:numCache>
                <c:formatCode>0.00%</c:formatCode>
                <c:ptCount val="1"/>
                <c:pt idx="0">
                  <c:v>7.3400000000000021E-2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5F5-4EB1-A0B9-FAF416DB6233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폐지 후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1.83383650726632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05F5-4EB1-A0B9-FAF416DB623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cat>
          <c:val>
            <c:numRef>
              <c:f>Sheet1!$B$4</c:f>
              <c:numCache>
                <c:formatCode>0.00%</c:formatCode>
                <c:ptCount val="1"/>
                <c:pt idx="0">
                  <c:v>9.2100000000000001E-2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5F5-4EB1-A0B9-FAF416DB62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0257920"/>
        <c:axId val="152680640"/>
      </c:barChart>
      <c:catAx>
        <c:axId val="21025792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one"/>
        <c:crossAx val="152680640"/>
        <c:crosses val="autoZero"/>
        <c:auto val="1"/>
        <c:lblAlgn val="ctr"/>
        <c:lblOffset val="100"/>
        <c:noMultiLvlLbl val="0"/>
      </c:catAx>
      <c:valAx>
        <c:axId val="15268064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210257920"/>
        <c:crosses val="autoZero"/>
        <c:crossBetween val="between"/>
      </c:valAx>
    </c:plotArea>
    <c:legend>
      <c:legendPos val="b"/>
      <c:layout/>
      <c:overlay val="0"/>
      <c:spPr>
        <a:ln>
          <a:solidFill>
            <a:schemeClr val="bg1">
              <a:alpha val="30000"/>
            </a:schemeClr>
          </a:solidFill>
        </a:ln>
      </c:spPr>
      <c:txPr>
        <a:bodyPr/>
        <a:lstStyle/>
        <a:p>
          <a:pPr>
            <a:defRPr sz="12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전체</c:v>
                </c:pt>
              </c:strCache>
            </c:strRef>
          </c:tx>
          <c:spPr>
            <a:ln>
              <a:solidFill>
                <a:schemeClr val="bg1">
                  <a:alpha val="3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7.8299999999999995E-2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84-46CE-9F15-E4A1A62CC41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폐지 전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cat>
          <c:val>
            <c:numRef>
              <c:f>Sheet1!$B$3</c:f>
              <c:numCache>
                <c:formatCode>0.00%</c:formatCode>
                <c:ptCount val="1"/>
                <c:pt idx="0">
                  <c:v>5.4800000000000008E-2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884-46CE-9F15-E4A1A62CC41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폐지 후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cat>
          <c:val>
            <c:numRef>
              <c:f>Sheet1!$B$4</c:f>
              <c:numCache>
                <c:formatCode>0.00%</c:formatCode>
                <c:ptCount val="1"/>
                <c:pt idx="0">
                  <c:v>0.1145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884-46CE-9F15-E4A1A62CC4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0258432"/>
        <c:axId val="44621824"/>
      </c:barChart>
      <c:catAx>
        <c:axId val="210258432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one"/>
        <c:crossAx val="44621824"/>
        <c:crosses val="autoZero"/>
        <c:auto val="1"/>
        <c:lblAlgn val="ctr"/>
        <c:lblOffset val="100"/>
        <c:noMultiLvlLbl val="0"/>
      </c:catAx>
      <c:valAx>
        <c:axId val="4462182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one"/>
        <c:crossAx val="210258432"/>
        <c:crosses val="autoZero"/>
        <c:crossBetween val="between"/>
      </c:valAx>
    </c:plotArea>
    <c:legend>
      <c:legendPos val="b"/>
      <c:layout/>
      <c:overlay val="0"/>
      <c:spPr>
        <a:ln>
          <a:solidFill>
            <a:schemeClr val="bg1">
              <a:alpha val="30000"/>
            </a:schemeClr>
          </a:solidFill>
        </a:ln>
      </c:spPr>
      <c:txPr>
        <a:bodyPr/>
        <a:lstStyle/>
        <a:p>
          <a:pPr>
            <a:defRPr sz="12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2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98</c:v>
                </c:pt>
                <c:pt idx="1">
                  <c:v>76</c:v>
                </c:pt>
                <c:pt idx="2">
                  <c:v>29</c:v>
                </c:pt>
                <c:pt idx="3">
                  <c:v>70</c:v>
                </c:pt>
                <c:pt idx="4">
                  <c:v>105</c:v>
                </c:pt>
                <c:pt idx="5">
                  <c:v>187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BD2-481A-85EA-A286F5BBF23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7767040"/>
        <c:axId val="183113344"/>
      </c:lineChart>
      <c:catAx>
        <c:axId val="1277670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3113344"/>
        <c:crosses val="autoZero"/>
        <c:auto val="1"/>
        <c:lblAlgn val="ctr"/>
        <c:lblOffset val="100"/>
        <c:noMultiLvlLbl val="0"/>
      </c:catAx>
      <c:valAx>
        <c:axId val="1831133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77670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829895674856966E-2"/>
          <c:y val="2.748931880331636E-2"/>
          <c:w val="0.90551863808870359"/>
          <c:h val="0.825034003150990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코넥스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EBF-4BE9-87AB-CB38090485F7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EBF-4BE9-87AB-CB38090485F7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EBF-4BE9-87AB-CB38090485F7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EBF-4BE9-87AB-CB38090485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2014년</c:v>
                </c:pt>
                <c:pt idx="1">
                  <c:v>2015년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</c:v>
                </c:pt>
                <c:pt idx="1">
                  <c:v>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EBF-4BE9-87AB-CB38090485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코스닥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2014년</c:v>
                </c:pt>
                <c:pt idx="1">
                  <c:v>2015년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69</c:v>
                </c:pt>
                <c:pt idx="1">
                  <c:v>122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FEBF-4BE9-87AB-CB38090485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유가증권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dLbl>
              <c:idx val="0"/>
              <c:layout>
                <c:manualLayout>
                  <c:x val="8.589214719208765E-3"/>
                  <c:y val="8.0462589163466693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EBF-4BE9-87AB-CB38090485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2014년</c:v>
                </c:pt>
                <c:pt idx="1">
                  <c:v>2015년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</c:v>
                </c:pt>
                <c:pt idx="1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FEBF-4BE9-87AB-CB38090485F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28174592"/>
        <c:axId val="187796288"/>
      </c:barChart>
      <c:catAx>
        <c:axId val="128174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ko-KR"/>
          </a:p>
        </c:txPr>
        <c:crossAx val="187796288"/>
        <c:crosses val="autoZero"/>
        <c:auto val="1"/>
        <c:lblAlgn val="ctr"/>
        <c:lblOffset val="100"/>
        <c:noMultiLvlLbl val="0"/>
      </c:catAx>
      <c:valAx>
        <c:axId val="187796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17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93257032684905"/>
          <c:w val="1"/>
          <c:h val="8.2067429673150991E-2"/>
        </c:manualLayout>
      </c:layout>
      <c:overlay val="0"/>
      <c:txPr>
        <a:bodyPr/>
        <a:lstStyle/>
        <a:p>
          <a:pPr>
            <a:defRPr sz="1600"/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Chi-Next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CBF-4E11-8F5C-6957414CB8C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CBF-4E11-8F5C-6957414CB8C8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CBF-4E11-8F5C-6957414CB8C8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CBF-4E11-8F5C-6957414CB8C8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2015년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0.84399999999999997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7CBF-4E11-8F5C-6957414CB8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KOSDAQ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dLbl>
              <c:idx val="0"/>
              <c:layout>
                <c:manualLayout>
                  <c:x val="3.2516711541435506E-3"/>
                  <c:y val="-5.2119070678551302E-2"/>
                </c:manualLayout>
              </c:layout>
              <c:spPr>
                <a:ln w="25400" cap="rnd">
                  <a:solidFill>
                    <a:srgbClr val="C00000"/>
                  </a:solidFill>
                  <a:prstDash val="sysDash"/>
                </a:ln>
              </c:spPr>
              <c:txPr>
                <a:bodyPr/>
                <a:lstStyle/>
                <a:p>
                  <a:pPr>
                    <a:defRPr sz="1200" b="1"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CBF-4E11-8F5C-6957414CB8C8}"/>
                </c:ext>
              </c:extLst>
            </c:dLbl>
            <c:spPr>
              <a:ln w="25400" cap="rnd">
                <a:solidFill>
                  <a:srgbClr val="FF0000"/>
                </a:solidFill>
                <a:prstDash val="sysDash"/>
              </a:ln>
            </c:spPr>
            <c:txPr>
              <a:bodyPr/>
              <a:lstStyle/>
              <a:p>
                <a:pPr>
                  <a:defRPr sz="1200" b="1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2015년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0.25700000000000001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7CBF-4E11-8F5C-6957414CB8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JASDAQ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2015년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0.14399999999999999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7CBF-4E11-8F5C-6957414CB8C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NASDAQ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2015년</c:v>
                </c:pt>
              </c:strCache>
            </c:strRef>
          </c:cat>
          <c:val>
            <c:numRef>
              <c:f>Sheet1!$E$2</c:f>
              <c:numCache>
                <c:formatCode>0.00%</c:formatCode>
                <c:ptCount val="1"/>
                <c:pt idx="0">
                  <c:v>5.7000000000000002E-2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7CBF-4E11-8F5C-6957414CB8C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27767552"/>
        <c:axId val="187798016"/>
      </c:barChart>
      <c:catAx>
        <c:axId val="127767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 b="1"/>
            </a:pPr>
            <a:endParaRPr lang="ko-KR"/>
          </a:p>
        </c:txPr>
        <c:crossAx val="187798016"/>
        <c:crosses val="autoZero"/>
        <c:auto val="1"/>
        <c:lblAlgn val="ctr"/>
        <c:lblOffset val="100"/>
        <c:noMultiLvlLbl val="0"/>
      </c:catAx>
      <c:valAx>
        <c:axId val="187798016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txPr>
          <a:bodyPr/>
          <a:lstStyle/>
          <a:p>
            <a:pPr>
              <a:defRPr b="1"/>
            </a:pPr>
            <a:endParaRPr lang="ko-KR"/>
          </a:p>
        </c:txPr>
        <c:crossAx val="127767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NASDAQ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2015년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C96-4468-B5B4-A7304D0FFC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KOSDAQ</c:v>
                </c:pt>
              </c:strCache>
            </c:strRef>
          </c:tx>
          <c:invertIfNegative val="0"/>
          <c:dLbls>
            <c:dLbl>
              <c:idx val="0"/>
              <c:spPr>
                <a:ln w="25400">
                  <a:solidFill>
                    <a:srgbClr val="C00000"/>
                  </a:solidFill>
                  <a:prstDash val="sysDash"/>
                </a:ln>
              </c:spPr>
              <c:txPr>
                <a:bodyPr/>
                <a:lstStyle/>
                <a:p>
                  <a:pPr>
                    <a:defRPr sz="1600" b="1"/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ln w="25400">
                <a:solidFill>
                  <a:srgbClr val="C00000"/>
                </a:solidFill>
              </a:ln>
            </c:spPr>
            <c:txPr>
              <a:bodyPr/>
              <a:lstStyle/>
              <a:p>
                <a:pPr>
                  <a:defRPr sz="1600" b="1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2015년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C96-4468-B5B4-A7304D0FFC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SHENZHEN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2015년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C96-4468-B5B4-A7304D0FFC1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TSX-V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2015년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C96-4468-B5B4-A7304D0FFC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0909440"/>
        <c:axId val="187799744"/>
      </c:barChart>
      <c:catAx>
        <c:axId val="150909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ko-KR"/>
          </a:p>
        </c:txPr>
        <c:crossAx val="187799744"/>
        <c:crosses val="autoZero"/>
        <c:auto val="1"/>
        <c:lblAlgn val="ctr"/>
        <c:lblOffset val="100"/>
        <c:noMultiLvlLbl val="0"/>
      </c:catAx>
      <c:valAx>
        <c:axId val="1877997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 b="1"/>
            </a:pPr>
            <a:endParaRPr lang="ko-KR"/>
          </a:p>
        </c:txPr>
        <c:crossAx val="15090944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1485357495638279E-2"/>
          <c:y val="0"/>
          <c:w val="0.96683654332804425"/>
          <c:h val="0.93533125948968643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평균</c:v>
                </c:pt>
              </c:strCache>
            </c:strRef>
          </c:tx>
          <c:spPr>
            <a:ln w="38100">
              <a:solidFill>
                <a:schemeClr val="accent2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531161445101265E-3"/>
                  <c:y val="-6.723704401420833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2.7299900558060371E-2"/>
                  <c:y val="-4.26978403418496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3.4319006481481097E-2"/>
                  <c:y val="2.774086901946882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3.782855944319146E-2"/>
                  <c:y val="-2.46275272977556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2.3790347596350011E-2"/>
                  <c:y val="-5.15872839962716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3.2564230000625916E-2"/>
                  <c:y val="-2.85574631453572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3.4319006481481097E-2"/>
                  <c:y val="-2.19563495442821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2.672951588080753E-2"/>
                  <c:y val="-8.25408287968003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-5.1866771290032913E-2"/>
                  <c:y val="-3.65491198865167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layout>
                <c:manualLayout>
                  <c:x val="-2.572875383650098E-2"/>
                  <c:y val="-1.87708026133904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/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Sheet1!$B$1:$P$1</c:f>
              <c:strCache>
                <c:ptCount val="15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</c:strCache>
            </c:strRef>
          </c:cat>
          <c:val>
            <c:numRef>
              <c:f>Sheet1!$B$2:$P$2</c:f>
              <c:numCache>
                <c:formatCode>0.0%</c:formatCode>
                <c:ptCount val="15"/>
                <c:pt idx="0">
                  <c:v>0.7430000000000001</c:v>
                </c:pt>
                <c:pt idx="1">
                  <c:v>0.59099999999999997</c:v>
                </c:pt>
                <c:pt idx="2">
                  <c:v>0.31500000000000006</c:v>
                </c:pt>
                <c:pt idx="3">
                  <c:v>0.56000000000000005</c:v>
                </c:pt>
                <c:pt idx="4">
                  <c:v>0.255</c:v>
                </c:pt>
                <c:pt idx="5">
                  <c:v>0.30600000000000011</c:v>
                </c:pt>
                <c:pt idx="6">
                  <c:v>0.19400000000000001</c:v>
                </c:pt>
                <c:pt idx="7">
                  <c:v>9.3000000000000041E-2</c:v>
                </c:pt>
                <c:pt idx="8">
                  <c:v>9.8000000000000018E-2</c:v>
                </c:pt>
                <c:pt idx="9">
                  <c:v>0.3650000000000001</c:v>
                </c:pt>
                <c:pt idx="10">
                  <c:v>5.3000000000000005E-2</c:v>
                </c:pt>
                <c:pt idx="11">
                  <c:v>0.15800000000000003</c:v>
                </c:pt>
                <c:pt idx="12">
                  <c:v>0.18000000000000002</c:v>
                </c:pt>
                <c:pt idx="13">
                  <c:v>0.50700000000000001</c:v>
                </c:pt>
                <c:pt idx="14">
                  <c:v>0.67500000000000016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중간</c:v>
                </c:pt>
              </c:strCache>
            </c:strRef>
          </c:tx>
          <c:spPr>
            <a:ln w="38100">
              <a:solidFill>
                <a:schemeClr val="accent3"/>
              </a:solidFill>
            </a:ln>
          </c:spPr>
          <c:marker>
            <c:symbol val="none"/>
          </c:marker>
          <c:dLbls>
            <c:dLbl>
              <c:idx val="3"/>
              <c:layout>
                <c:manualLayout>
                  <c:x val="-3.7846936236258684E-2"/>
                  <c:y val="-3.25223775954569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4.1338112404901824E-2"/>
                  <c:y val="-3.08455598860967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3.2564230000625916E-2"/>
                  <c:y val="-3.08455598860967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3.76811282331403E-2"/>
                  <c:y val="-2.96300411065437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3.4916420061987606E-2"/>
                  <c:y val="-9.13592934118431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3.3085166848974598E-2"/>
                  <c:y val="-2.66905529015294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3.4916420061987606E-2"/>
                  <c:y val="-0.1001777580268859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-2.8318428622849286E-2"/>
                  <c:y val="-2.66905529015294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-4.4449896514238224E-2"/>
                  <c:y val="-7.07828759767433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-2.0704151732068014E-2"/>
                  <c:y val="-1.81734189279518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/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Sheet1!$B$1:$P$1</c:f>
              <c:strCache>
                <c:ptCount val="15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</c:strCache>
            </c:strRef>
          </c:cat>
          <c:val>
            <c:numRef>
              <c:f>Sheet1!$B$3:$P$3</c:f>
              <c:numCache>
                <c:formatCode>0.0%</c:formatCode>
                <c:ptCount val="15"/>
                <c:pt idx="0">
                  <c:v>0.32700000000000007</c:v>
                </c:pt>
                <c:pt idx="1">
                  <c:v>0.20600000000000002</c:v>
                </c:pt>
                <c:pt idx="2">
                  <c:v>0.1</c:v>
                </c:pt>
                <c:pt idx="3">
                  <c:v>0.15400000000000003</c:v>
                </c:pt>
                <c:pt idx="4">
                  <c:v>0.12200000000000001</c:v>
                </c:pt>
                <c:pt idx="5">
                  <c:v>0.15000000000000002</c:v>
                </c:pt>
                <c:pt idx="6">
                  <c:v>0.13</c:v>
                </c:pt>
                <c:pt idx="7">
                  <c:v>-8.2000000000000003E-2</c:v>
                </c:pt>
                <c:pt idx="8">
                  <c:v>-3.500000000000001E-2</c:v>
                </c:pt>
                <c:pt idx="9">
                  <c:v>9.7000000000000003E-2</c:v>
                </c:pt>
                <c:pt idx="10">
                  <c:v>-7.3000000000000009E-2</c:v>
                </c:pt>
                <c:pt idx="11">
                  <c:v>8.0000000000000016E-2</c:v>
                </c:pt>
                <c:pt idx="12">
                  <c:v>-4.3000000000000003E-2</c:v>
                </c:pt>
                <c:pt idx="13">
                  <c:v>0.33200000000000007</c:v>
                </c:pt>
                <c:pt idx="14">
                  <c:v>0.57399999999999995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1358336"/>
        <c:axId val="128341056"/>
      </c:lineChart>
      <c:catAx>
        <c:axId val="201358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ko-KR"/>
          </a:p>
        </c:txPr>
        <c:crossAx val="128341056"/>
        <c:crosses val="autoZero"/>
        <c:auto val="1"/>
        <c:lblAlgn val="ctr"/>
        <c:lblOffset val="100"/>
        <c:noMultiLvlLbl val="0"/>
      </c:catAx>
      <c:valAx>
        <c:axId val="128341056"/>
        <c:scaling>
          <c:orientation val="minMax"/>
        </c:scaling>
        <c:delete val="1"/>
        <c:axPos val="l"/>
        <c:numFmt formatCode="0.0%" sourceLinked="1"/>
        <c:majorTickMark val="out"/>
        <c:minorTickMark val="none"/>
        <c:tickLblPos val="none"/>
        <c:crossAx val="201358336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1000">
                <a:latin typeface="+mj-ea"/>
                <a:ea typeface="+mj-ea"/>
              </a:defRPr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1000">
                <a:latin typeface="+mj-ea"/>
                <a:ea typeface="+mj-ea"/>
              </a:defRPr>
            </a:pPr>
            <a:endParaRPr lang="ko-KR"/>
          </a:p>
        </c:txPr>
      </c:legendEntry>
      <c:layout>
        <c:manualLayout>
          <c:xMode val="edge"/>
          <c:yMode val="edge"/>
          <c:x val="0.8764141322236515"/>
          <c:y val="0.55575059561283302"/>
          <c:w val="0.1130572386543945"/>
          <c:h val="0.1436456134503574"/>
        </c:manualLayout>
      </c:layout>
      <c:overlay val="1"/>
      <c:txPr>
        <a:bodyPr/>
        <a:lstStyle/>
        <a:p>
          <a:pPr>
            <a:defRPr>
              <a:latin typeface="+mj-ea"/>
              <a:ea typeface="+mj-ea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83845582221543"/>
          <c:y val="0"/>
          <c:w val="0.75232308835556916"/>
          <c:h val="0.6998937967929763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-20% 이하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전체</c:v>
                </c:pt>
                <c:pt idx="1">
                  <c:v>폐지 전</c:v>
                </c:pt>
                <c:pt idx="2">
                  <c:v>폐지 후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0.19500000000000001</c:v>
                </c:pt>
                <c:pt idx="1">
                  <c:v>0.16700000000000001</c:v>
                </c:pt>
                <c:pt idx="2">
                  <c:v>0.25600000000000001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34C-4EA9-87BC-EFE25BC235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0~-20%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전체</c:v>
                </c:pt>
                <c:pt idx="1">
                  <c:v>폐지 전</c:v>
                </c:pt>
                <c:pt idx="2">
                  <c:v>폐지 후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0.17799999999999999</c:v>
                </c:pt>
                <c:pt idx="1">
                  <c:v>0.16700000000000001</c:v>
                </c:pt>
                <c:pt idx="2">
                  <c:v>0.20300000000000001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34C-4EA9-87BC-EFE25BC235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공모가 초과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전체</c:v>
                </c:pt>
                <c:pt idx="1">
                  <c:v>폐지 전</c:v>
                </c:pt>
                <c:pt idx="2">
                  <c:v>폐지 후</c:v>
                </c:pt>
              </c:strCache>
            </c:strRef>
          </c:cat>
          <c:val>
            <c:numRef>
              <c:f>Sheet1!$D$2:$D$4</c:f>
              <c:numCache>
                <c:formatCode>0.0%</c:formatCode>
                <c:ptCount val="3"/>
                <c:pt idx="0">
                  <c:v>0.626</c:v>
                </c:pt>
                <c:pt idx="1">
                  <c:v>0.66600000000000004</c:v>
                </c:pt>
                <c:pt idx="2">
                  <c:v>0.54100000000000004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34C-4EA9-87BC-EFE25BC235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206767616"/>
        <c:axId val="128343360"/>
      </c:barChart>
      <c:catAx>
        <c:axId val="2067676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ko-KR"/>
          </a:p>
        </c:txPr>
        <c:crossAx val="128343360"/>
        <c:crosses val="autoZero"/>
        <c:auto val="1"/>
        <c:lblAlgn val="ctr"/>
        <c:lblOffset val="100"/>
        <c:noMultiLvlLbl val="0"/>
      </c:catAx>
      <c:valAx>
        <c:axId val="12834336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one"/>
        <c:crossAx val="206767616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0"/>
        <c:txPr>
          <a:bodyPr/>
          <a:lstStyle/>
          <a:p>
            <a:pPr>
              <a:defRPr sz="1600"/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1600"/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1600"/>
            </a:pPr>
            <a:endParaRPr lang="ko-KR"/>
          </a:p>
        </c:txPr>
      </c:legendEntry>
      <c:layout/>
      <c:overlay val="0"/>
      <c:txPr>
        <a:bodyPr/>
        <a:lstStyle/>
        <a:p>
          <a:pPr>
            <a:defRPr sz="16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703640820255E-2"/>
          <c:y val="6.888628305278785E-2"/>
          <c:w val="0.95416666666666661"/>
          <c:h val="0.7304491948407156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공모가 초과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dLbl>
              <c:idx val="1"/>
              <c:layout>
                <c:manualLayout>
                  <c:x val="3.2431151474417185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817-446A-958F-583452FDEA7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전체</c:v>
                </c:pt>
                <c:pt idx="1">
                  <c:v>폐지 전</c:v>
                </c:pt>
                <c:pt idx="2">
                  <c:v>폐지 후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0.626</c:v>
                </c:pt>
                <c:pt idx="1">
                  <c:v>0.66600000000000004</c:v>
                </c:pt>
                <c:pt idx="2">
                  <c:v>0.54100000000000004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817-446A-958F-583452FDEA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0~-20%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1.65227055474983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817-446A-958F-583452FDEA7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전체</c:v>
                </c:pt>
                <c:pt idx="1">
                  <c:v>폐지 전</c:v>
                </c:pt>
                <c:pt idx="2">
                  <c:v>폐지 후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0.17799999999999999</c:v>
                </c:pt>
                <c:pt idx="1">
                  <c:v>0.16700000000000001</c:v>
                </c:pt>
                <c:pt idx="2">
                  <c:v>0.20300000000000001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817-446A-958F-583452FDEA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-20% 이하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dLbl>
              <c:idx val="0"/>
              <c:layout>
                <c:manualLayout>
                  <c:x val="4.5260608561619392E-3"/>
                  <c:y val="-3.0443410221367418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817-446A-958F-583452FDEA7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2.7017447448765847E-3"/>
                  <c:y val="5.26173227983425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F817-446A-958F-583452FDEA7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전체</c:v>
                </c:pt>
                <c:pt idx="1">
                  <c:v>폐지 전</c:v>
                </c:pt>
                <c:pt idx="2">
                  <c:v>폐지 후</c:v>
                </c:pt>
              </c:strCache>
            </c:strRef>
          </c:cat>
          <c:val>
            <c:numRef>
              <c:f>Sheet1!$D$2:$D$4</c:f>
              <c:numCache>
                <c:formatCode>0.0%</c:formatCode>
                <c:ptCount val="3"/>
                <c:pt idx="0">
                  <c:v>0.19500000000000001</c:v>
                </c:pt>
                <c:pt idx="1">
                  <c:v>0.16700000000000001</c:v>
                </c:pt>
                <c:pt idx="2">
                  <c:v>0.25600000000000001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F817-446A-958F-583452FDEA7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6912000"/>
        <c:axId val="210382208"/>
      </c:barChart>
      <c:catAx>
        <c:axId val="2069120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ko-KR"/>
          </a:p>
        </c:txPr>
        <c:crossAx val="210382208"/>
        <c:crosses val="autoZero"/>
        <c:auto val="1"/>
        <c:lblAlgn val="ctr"/>
        <c:lblOffset val="100"/>
        <c:noMultiLvlLbl val="0"/>
      </c:catAx>
      <c:valAx>
        <c:axId val="21038220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one"/>
        <c:crossAx val="206912000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0"/>
        <c:txPr>
          <a:bodyPr/>
          <a:lstStyle/>
          <a:p>
            <a:pPr>
              <a:defRPr sz="1400" b="0"/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1400" b="0"/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1400" b="0"/>
            </a:pPr>
            <a:endParaRPr lang="ko-KR"/>
          </a:p>
        </c:txPr>
      </c:legendEntry>
      <c:layout>
        <c:manualLayout>
          <c:xMode val="edge"/>
          <c:yMode val="edge"/>
          <c:x val="9.0535006746700966E-2"/>
          <c:y val="0.91347381117768089"/>
          <c:w val="0.82093509990326829"/>
          <c:h val="8.6526278315853064E-2"/>
        </c:manualLayout>
      </c:layout>
      <c:overlay val="1"/>
      <c:txPr>
        <a:bodyPr/>
        <a:lstStyle/>
        <a:p>
          <a:pPr>
            <a:defRPr sz="1400" b="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072598029655948E-2"/>
          <c:y val="0.1358097225143528"/>
          <c:w val="0.95416666666666661"/>
          <c:h val="0.693745173963187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Panel A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dLbl>
              <c:idx val="0"/>
              <c:layout>
                <c:manualLayout>
                  <c:x val="3.0748178406840576E-3"/>
                  <c:y val="1.61240095596113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B6-4B75-A858-6950A03ECF9E}"/>
                </c:ext>
                <c:ext xmlns:c15="http://schemas.microsoft.com/office/drawing/2012/chart" uri="{CE6537A1-D6FC-4f65-9D91-7224C49458BB}">
                  <c15:layout>
                    <c:manualLayout>
                      <c:w val="0.24849564386253034"/>
                      <c:h val="0.13230689936889661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공모가 초과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0.75100000000000011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5B6-4B75-A858-6950A03ECF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Panel B</c:v>
                </c:pt>
              </c:strCache>
            </c:strRef>
          </c:tx>
          <c:spPr>
            <a:solidFill>
              <a:srgbClr val="E4A014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5B6-4B75-A858-6950A03ECF9E}"/>
              </c:ext>
            </c:extLst>
          </c:dPt>
          <c:dLbls>
            <c:dLbl>
              <c:idx val="0"/>
              <c:layout>
                <c:manualLayout>
                  <c:x val="4.8761238120542541E-3"/>
                  <c:y val="1.390971446801722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5B6-4B75-A858-6950A03ECF9E}"/>
                </c:ext>
                <c:ext xmlns:c15="http://schemas.microsoft.com/office/drawing/2012/chart" uri="{CE6537A1-D6FC-4f65-9D91-7224C49458BB}">
                  <c15:layout>
                    <c:manualLayout>
                      <c:w val="0.25782853089880181"/>
                      <c:h val="9.8512839551833223E-2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5.7391439855837771E-17"/>
                  <c:y val="0.1333122059896018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A5B6-4B75-A858-6950A03ECF9E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6.2609566741798151E-3"/>
                  <c:y val="0.1396604062748211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A5B6-4B75-A858-6950A03ECF9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공모가 초과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0.82299999999999995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5B6-4B75-A858-6950A03ECF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Panel C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dLbl>
              <c:idx val="0"/>
              <c:layout>
                <c:manualLayout>
                  <c:x val="3.7312065379717261E-3"/>
                  <c:y val="8.18128817598041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A5B6-4B75-A858-6950A03ECF9E}"/>
                </c:ext>
                <c:ext xmlns:c15="http://schemas.microsoft.com/office/drawing/2012/chart" uri="{CE6537A1-D6FC-4f65-9D91-7224C49458BB}">
                  <c15:layout>
                    <c:manualLayout>
                      <c:w val="0.23645320897701885"/>
                      <c:h val="0.13230689936889661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공모가 초과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0.56200000000000017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A5B6-4B75-A858-6950A03ECF9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07244800"/>
        <c:axId val="210384512"/>
      </c:barChart>
      <c:catAx>
        <c:axId val="20724480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one"/>
        <c:crossAx val="210384512"/>
        <c:crosses val="autoZero"/>
        <c:auto val="1"/>
        <c:lblAlgn val="ctr"/>
        <c:lblOffset val="100"/>
        <c:noMultiLvlLbl val="0"/>
      </c:catAx>
      <c:valAx>
        <c:axId val="210384512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one"/>
        <c:crossAx val="20724480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2016-02-15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1595C-A008-4BF8-9866-B6B58EE3AE44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74B7E-2C67-4AE0-B78A-7F3C2FE8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1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0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71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715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016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22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599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09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49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989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77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9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004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50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092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20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47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96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95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41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193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10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3C96F-13EF-468B-8406-418214D90D3A}" type="slidenum">
              <a:rPr lang="ko-KR" altLang="en-US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6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158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1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33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15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978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928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60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ARS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IPO</a:t>
            </a:r>
            <a:r>
              <a:rPr lang="ko-KR" altLang="en-US" baseline="0" dirty="0" smtClean="0"/>
              <a:t> 투자자에 대한 의무 교육을 실시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청약</a:t>
            </a:r>
            <a:r>
              <a:rPr lang="ko-KR" altLang="en-US" baseline="0" dirty="0" smtClean="0"/>
              <a:t>을 실시하는 투자자에게 해당 기업의 </a:t>
            </a:r>
            <a:r>
              <a:rPr lang="en-US" altLang="ko-KR" baseline="0" dirty="0" smtClean="0"/>
              <a:t>IR </a:t>
            </a:r>
            <a:r>
              <a:rPr lang="ko-KR" altLang="en-US" baseline="0" dirty="0" smtClean="0"/>
              <a:t>정보 등을 숙지토록 하여</a:t>
            </a:r>
            <a:endParaRPr lang="en-US" altLang="ko-KR" baseline="0" dirty="0" smtClean="0"/>
          </a:p>
          <a:p>
            <a:r>
              <a:rPr lang="ko-KR" altLang="en-US" dirty="0" smtClean="0"/>
              <a:t>기존에 제시되던 투자설명서의 한계를 극복할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7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ARS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IPO</a:t>
            </a:r>
            <a:r>
              <a:rPr lang="ko-KR" altLang="en-US" baseline="0" dirty="0" smtClean="0"/>
              <a:t> 투자자에 대한 의무 교육을 실시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청약</a:t>
            </a:r>
            <a:r>
              <a:rPr lang="ko-KR" altLang="en-US" baseline="0" dirty="0" smtClean="0"/>
              <a:t>을 실시하는 투자자에게 해당 기업의 </a:t>
            </a:r>
            <a:r>
              <a:rPr lang="en-US" altLang="ko-KR" baseline="0" dirty="0" smtClean="0"/>
              <a:t>IR </a:t>
            </a:r>
            <a:r>
              <a:rPr lang="ko-KR" altLang="en-US" baseline="0" dirty="0" smtClean="0"/>
              <a:t>정보 등을 숙지토록 하여</a:t>
            </a:r>
            <a:endParaRPr lang="en-US" altLang="ko-KR" baseline="0" dirty="0" smtClean="0"/>
          </a:p>
          <a:p>
            <a:r>
              <a:rPr lang="ko-KR" altLang="en-US" dirty="0" smtClean="0"/>
              <a:t>기존에 제시되던 투자설명서의 한계를 극복할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88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ARS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IPO</a:t>
            </a:r>
            <a:r>
              <a:rPr lang="ko-KR" altLang="en-US" baseline="0" dirty="0" smtClean="0"/>
              <a:t> 투자자에 대한 의무 교육을 실시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청약</a:t>
            </a:r>
            <a:r>
              <a:rPr lang="ko-KR" altLang="en-US" baseline="0" dirty="0" smtClean="0"/>
              <a:t>을 실시하는 투자자에게 해당 기업의 </a:t>
            </a:r>
            <a:r>
              <a:rPr lang="en-US" altLang="ko-KR" baseline="0" dirty="0" smtClean="0"/>
              <a:t>IR </a:t>
            </a:r>
            <a:r>
              <a:rPr lang="ko-KR" altLang="en-US" baseline="0" dirty="0" smtClean="0"/>
              <a:t>정보 등을 숙지토록 하여</a:t>
            </a:r>
            <a:endParaRPr lang="en-US" altLang="ko-KR" baseline="0" dirty="0" smtClean="0"/>
          </a:p>
          <a:p>
            <a:r>
              <a:rPr lang="ko-KR" altLang="en-US" dirty="0" smtClean="0"/>
              <a:t>기존에 제시되던 투자설명서의 한계를 극복할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50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ARS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IPO</a:t>
            </a:r>
            <a:r>
              <a:rPr lang="ko-KR" altLang="en-US" baseline="0" dirty="0" smtClean="0"/>
              <a:t> 투자자에 대한 의무 교육을 실시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청약</a:t>
            </a:r>
            <a:r>
              <a:rPr lang="ko-KR" altLang="en-US" baseline="0" dirty="0" smtClean="0"/>
              <a:t>을 실시하는 투자자에게 해당 기업의 </a:t>
            </a:r>
            <a:r>
              <a:rPr lang="en-US" altLang="ko-KR" baseline="0" dirty="0" smtClean="0"/>
              <a:t>IR </a:t>
            </a:r>
            <a:r>
              <a:rPr lang="ko-KR" altLang="en-US" baseline="0" dirty="0" smtClean="0"/>
              <a:t>정보 등을 숙지토록 하여</a:t>
            </a:r>
            <a:endParaRPr lang="en-US" altLang="ko-KR" baseline="0" dirty="0" smtClean="0"/>
          </a:p>
          <a:p>
            <a:r>
              <a:rPr lang="ko-KR" altLang="en-US" dirty="0" smtClean="0"/>
              <a:t>기존에 제시되던 투자설명서의 한계를 극복할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4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259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ARS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IPO</a:t>
            </a:r>
            <a:r>
              <a:rPr lang="ko-KR" altLang="en-US" baseline="0" dirty="0" smtClean="0"/>
              <a:t> 투자자에 대한 의무 교육을 실시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청약</a:t>
            </a:r>
            <a:r>
              <a:rPr lang="ko-KR" altLang="en-US" baseline="0" dirty="0" smtClean="0"/>
              <a:t>을 실시하는 투자자에게 해당 기업의 </a:t>
            </a:r>
            <a:r>
              <a:rPr lang="en-US" altLang="ko-KR" baseline="0" dirty="0" smtClean="0"/>
              <a:t>IR </a:t>
            </a:r>
            <a:r>
              <a:rPr lang="ko-KR" altLang="en-US" baseline="0" dirty="0" smtClean="0"/>
              <a:t>정보 등을 숙지토록 하여</a:t>
            </a:r>
            <a:endParaRPr lang="en-US" altLang="ko-KR" baseline="0" dirty="0" smtClean="0"/>
          </a:p>
          <a:p>
            <a:r>
              <a:rPr lang="ko-KR" altLang="en-US" dirty="0" smtClean="0"/>
              <a:t>기존에 제시되던 투자설명서의 한계를 극복할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949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ARS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IPO</a:t>
            </a:r>
            <a:r>
              <a:rPr lang="ko-KR" altLang="en-US" baseline="0" dirty="0" smtClean="0"/>
              <a:t> 투자자에 대한 의무 교육을 실시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청약</a:t>
            </a:r>
            <a:r>
              <a:rPr lang="ko-KR" altLang="en-US" baseline="0" dirty="0" smtClean="0"/>
              <a:t>을 실시하는 투자자에게 해당 기업의 </a:t>
            </a:r>
            <a:r>
              <a:rPr lang="en-US" altLang="ko-KR" baseline="0" dirty="0" smtClean="0"/>
              <a:t>IR </a:t>
            </a:r>
            <a:r>
              <a:rPr lang="ko-KR" altLang="en-US" baseline="0" dirty="0" smtClean="0"/>
              <a:t>정보 등을 숙지토록 하여</a:t>
            </a:r>
            <a:endParaRPr lang="en-US" altLang="ko-KR" baseline="0" dirty="0" smtClean="0"/>
          </a:p>
          <a:p>
            <a:r>
              <a:rPr lang="ko-KR" altLang="en-US" dirty="0" smtClean="0"/>
              <a:t>기존에 제시되던 투자설명서의 한계를 극복할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1297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ARS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IPO</a:t>
            </a:r>
            <a:r>
              <a:rPr lang="ko-KR" altLang="en-US" baseline="0" dirty="0" smtClean="0"/>
              <a:t> 투자자에 대한 의무 교육을 실시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청약</a:t>
            </a:r>
            <a:r>
              <a:rPr lang="ko-KR" altLang="en-US" baseline="0" dirty="0" smtClean="0"/>
              <a:t>을 실시하는 투자자에게 해당 기업의 </a:t>
            </a:r>
            <a:r>
              <a:rPr lang="en-US" altLang="ko-KR" baseline="0" dirty="0" smtClean="0"/>
              <a:t>IR </a:t>
            </a:r>
            <a:r>
              <a:rPr lang="ko-KR" altLang="en-US" baseline="0" dirty="0" smtClean="0"/>
              <a:t>정보 등을 숙지토록 하여</a:t>
            </a:r>
            <a:endParaRPr lang="en-US" altLang="ko-KR" baseline="0" dirty="0" smtClean="0"/>
          </a:p>
          <a:p>
            <a:r>
              <a:rPr lang="ko-KR" altLang="en-US" dirty="0" smtClean="0"/>
              <a:t>기존에 제시되던 투자설명서의 한계를 극복할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747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ARS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IPO</a:t>
            </a:r>
            <a:r>
              <a:rPr lang="ko-KR" altLang="en-US" baseline="0" dirty="0" smtClean="0"/>
              <a:t> 투자자에 대한 의무 교육을 실시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청약</a:t>
            </a:r>
            <a:r>
              <a:rPr lang="ko-KR" altLang="en-US" baseline="0" dirty="0" smtClean="0"/>
              <a:t>을 실시하는 투자자에게 해당 기업의 </a:t>
            </a:r>
            <a:r>
              <a:rPr lang="en-US" altLang="ko-KR" baseline="0" dirty="0" smtClean="0"/>
              <a:t>IR </a:t>
            </a:r>
            <a:r>
              <a:rPr lang="ko-KR" altLang="en-US" baseline="0" dirty="0" smtClean="0"/>
              <a:t>정보 등을 숙지토록 하여</a:t>
            </a:r>
            <a:endParaRPr lang="en-US" altLang="ko-KR" baseline="0" dirty="0" smtClean="0"/>
          </a:p>
          <a:p>
            <a:r>
              <a:rPr lang="ko-KR" altLang="en-US" dirty="0" smtClean="0"/>
              <a:t>기존에 제시되던 투자설명서의 한계를 극복할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74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ARS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IPO</a:t>
            </a:r>
            <a:r>
              <a:rPr lang="ko-KR" altLang="en-US" baseline="0" dirty="0" smtClean="0"/>
              <a:t> 투자자에 대한 의무 교육을 실시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청약</a:t>
            </a:r>
            <a:r>
              <a:rPr lang="ko-KR" altLang="en-US" baseline="0" dirty="0" smtClean="0"/>
              <a:t>을 실시하는 투자자에게 해당 기업의 </a:t>
            </a:r>
            <a:r>
              <a:rPr lang="en-US" altLang="ko-KR" baseline="0" dirty="0" smtClean="0"/>
              <a:t>IR </a:t>
            </a:r>
            <a:r>
              <a:rPr lang="ko-KR" altLang="en-US" baseline="0" dirty="0" smtClean="0"/>
              <a:t>정보 등을 숙지토록 하여</a:t>
            </a:r>
            <a:endParaRPr lang="en-US" altLang="ko-KR" baseline="0" dirty="0" smtClean="0"/>
          </a:p>
          <a:p>
            <a:r>
              <a:rPr lang="ko-KR" altLang="en-US" dirty="0" smtClean="0"/>
              <a:t>기존에 제시되던 투자설명서의 한계를 극복할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74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ARS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IPO</a:t>
            </a:r>
            <a:r>
              <a:rPr lang="ko-KR" altLang="en-US" baseline="0" dirty="0" smtClean="0"/>
              <a:t> 투자자에 대한 의무 교육을 실시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청약</a:t>
            </a:r>
            <a:r>
              <a:rPr lang="ko-KR" altLang="en-US" baseline="0" dirty="0" smtClean="0"/>
              <a:t>을 실시하는 투자자에게 해당 기업의 </a:t>
            </a:r>
            <a:r>
              <a:rPr lang="en-US" altLang="ko-KR" baseline="0" dirty="0" smtClean="0"/>
              <a:t>IR </a:t>
            </a:r>
            <a:r>
              <a:rPr lang="ko-KR" altLang="en-US" baseline="0" dirty="0" smtClean="0"/>
              <a:t>정보 등을 숙지토록 하여</a:t>
            </a:r>
            <a:endParaRPr lang="en-US" altLang="ko-KR" baseline="0" dirty="0" smtClean="0"/>
          </a:p>
          <a:p>
            <a:r>
              <a:rPr lang="ko-KR" altLang="en-US" dirty="0" smtClean="0"/>
              <a:t>기존에 제시되던 투자설명서의 한계를 극복할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BE8F-CB52-4ECD-9EA6-C7533891B5B0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6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70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1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15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87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74B7E-2C67-4AE0-B78A-7F3C2FE876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2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6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5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4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2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5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4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2016-02-15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35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8" algn="l" defTabSz="91435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046" y="-128550"/>
            <a:ext cx="9900592" cy="54546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249" y="-1"/>
            <a:ext cx="9144001" cy="51435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 rot="10800000">
            <a:off x="-1897624" y="-220068"/>
            <a:ext cx="6331974" cy="5644775"/>
          </a:xfrm>
          <a:custGeom>
            <a:avLst/>
            <a:gdLst>
              <a:gd name="connsiteX0" fmla="*/ 0 w 4098665"/>
              <a:gd name="connsiteY0" fmla="*/ 0 h 5634615"/>
              <a:gd name="connsiteX1" fmla="*/ 4098665 w 4098665"/>
              <a:gd name="connsiteY1" fmla="*/ 0 h 5634615"/>
              <a:gd name="connsiteX2" fmla="*/ 4098665 w 4098665"/>
              <a:gd name="connsiteY2" fmla="*/ 5634615 h 5634615"/>
              <a:gd name="connsiteX3" fmla="*/ 0 w 4098665"/>
              <a:gd name="connsiteY3" fmla="*/ 5634615 h 5634615"/>
              <a:gd name="connsiteX4" fmla="*/ 0 w 4098665"/>
              <a:gd name="connsiteY4" fmla="*/ 0 h 5634615"/>
              <a:gd name="connsiteX0" fmla="*/ 0 w 5072058"/>
              <a:gd name="connsiteY0" fmla="*/ 0 h 5634615"/>
              <a:gd name="connsiteX1" fmla="*/ 5072058 w 5072058"/>
              <a:gd name="connsiteY1" fmla="*/ 0 h 5634615"/>
              <a:gd name="connsiteX2" fmla="*/ 4098665 w 5072058"/>
              <a:gd name="connsiteY2" fmla="*/ 5634615 h 5634615"/>
              <a:gd name="connsiteX3" fmla="*/ 0 w 5072058"/>
              <a:gd name="connsiteY3" fmla="*/ 5634615 h 5634615"/>
              <a:gd name="connsiteX4" fmla="*/ 0 w 5072058"/>
              <a:gd name="connsiteY4" fmla="*/ 0 h 5634615"/>
              <a:gd name="connsiteX0" fmla="*/ 0 w 5072058"/>
              <a:gd name="connsiteY0" fmla="*/ 0 h 5634615"/>
              <a:gd name="connsiteX1" fmla="*/ 5072058 w 5072058"/>
              <a:gd name="connsiteY1" fmla="*/ 0 h 5634615"/>
              <a:gd name="connsiteX2" fmla="*/ 4098665 w 5072058"/>
              <a:gd name="connsiteY2" fmla="*/ 5634615 h 5634615"/>
              <a:gd name="connsiteX3" fmla="*/ 1300480 w 5072058"/>
              <a:gd name="connsiteY3" fmla="*/ 5634615 h 5634615"/>
              <a:gd name="connsiteX4" fmla="*/ 0 w 5072058"/>
              <a:gd name="connsiteY4" fmla="*/ 0 h 5634615"/>
              <a:gd name="connsiteX0" fmla="*/ 0 w 5072058"/>
              <a:gd name="connsiteY0" fmla="*/ 0 h 5644775"/>
              <a:gd name="connsiteX1" fmla="*/ 5072058 w 5072058"/>
              <a:gd name="connsiteY1" fmla="*/ 0 h 5644775"/>
              <a:gd name="connsiteX2" fmla="*/ 4098665 w 5072058"/>
              <a:gd name="connsiteY2" fmla="*/ 5634615 h 5644775"/>
              <a:gd name="connsiteX3" fmla="*/ 934720 w 5072058"/>
              <a:gd name="connsiteY3" fmla="*/ 5644775 h 5644775"/>
              <a:gd name="connsiteX4" fmla="*/ 0 w 5072058"/>
              <a:gd name="connsiteY4" fmla="*/ 0 h 564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58" h="5644775">
                <a:moveTo>
                  <a:pt x="0" y="0"/>
                </a:moveTo>
                <a:lnTo>
                  <a:pt x="5072058" y="0"/>
                </a:lnTo>
                <a:lnTo>
                  <a:pt x="4098665" y="5634615"/>
                </a:lnTo>
                <a:lnTo>
                  <a:pt x="934720" y="564477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340101" y="-182957"/>
            <a:ext cx="1168399" cy="5644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8151" y="831609"/>
            <a:ext cx="3168352" cy="363791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b="1" dirty="0" smtClean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IPO</a:t>
            </a:r>
            <a:r>
              <a:rPr lang="ko-KR" altLang="en-US" sz="3200" b="1" dirty="0" smtClean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시장에서의</a:t>
            </a:r>
            <a:endParaRPr lang="en-US" altLang="ko-KR" sz="3200" b="1" dirty="0" smtClean="0">
              <a:ln w="12700">
                <a:noFill/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3200" b="1" dirty="0" smtClean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개인투자자</a:t>
            </a:r>
            <a:endParaRPr lang="en-US" altLang="ko-KR" sz="3200" b="1" dirty="0" smtClean="0">
              <a:ln w="12700">
                <a:noFill/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3200" b="1" dirty="0" smtClean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보호방안 연구</a:t>
            </a:r>
            <a:endParaRPr lang="en-US" altLang="ko-KR" sz="3200" b="1" dirty="0">
              <a:ln w="12700">
                <a:noFill/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ko-KR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ko-KR" sz="2000" b="1" dirty="0" smtClean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ko-KR" sz="2000" b="1" dirty="0" smtClean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b="1" dirty="0" smtClean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한국외국어대학교</a:t>
            </a:r>
            <a:endParaRPr lang="en-US" altLang="ko-KR" b="1" dirty="0">
              <a:ln w="12700">
                <a:noFill/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b="1" dirty="0" smtClean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레몬감별사 팀</a:t>
            </a:r>
            <a:endParaRPr lang="en-US" altLang="ko-KR" b="1" dirty="0" smtClean="0">
              <a:ln w="12700">
                <a:noFill/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6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537642" y="519620"/>
            <a:ext cx="7260689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연구개요</a:t>
            </a:r>
            <a:endParaRPr lang="ko-KR" altLang="en-US" sz="2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10599" y="3836468"/>
            <a:ext cx="7411604" cy="1042593"/>
            <a:chOff x="1456171" y="3357999"/>
            <a:chExt cx="7411604" cy="1042593"/>
          </a:xfrm>
        </p:grpSpPr>
        <p:sp>
          <p:nvSpPr>
            <p:cNvPr id="33" name="TextBox 32"/>
            <p:cNvSpPr txBox="1"/>
            <p:nvPr/>
          </p:nvSpPr>
          <p:spPr>
            <a:xfrm>
              <a:off x="2559802" y="3357999"/>
              <a:ext cx="6307973" cy="104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한국거래소 전자공시시스템 </a:t>
              </a:r>
              <a:r>
                <a:rPr lang="en-US" altLang="ko-KR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: IPO</a:t>
              </a:r>
              <a:r>
                <a:rPr lang="ko-KR" altLang="en-US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기업 표본</a:t>
              </a:r>
              <a:endParaRPr lang="en-US" altLang="ko-KR" sz="13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00" b="1" dirty="0" err="1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FnGuide</a:t>
              </a:r>
              <a:r>
                <a:rPr lang="en-US" altLang="ko-KR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 : </a:t>
              </a:r>
              <a:r>
                <a:rPr lang="ko-KR" altLang="en-US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표본기업 일별수익률</a:t>
              </a:r>
              <a:r>
                <a:rPr lang="en-US" altLang="ko-KR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개인투자자 일별순매수비율</a:t>
              </a:r>
              <a:endParaRPr lang="en-US" altLang="ko-KR" sz="13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00" b="1" dirty="0" err="1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Pstock</a:t>
              </a:r>
              <a:r>
                <a:rPr lang="en-US" altLang="ko-KR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 : </a:t>
              </a:r>
              <a:r>
                <a:rPr lang="ko-KR" altLang="en-US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표본기업 재무적 데이터</a:t>
              </a:r>
              <a:endParaRPr lang="en-US" altLang="ko-KR" sz="13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금융감독원 전자공시시스템 </a:t>
              </a:r>
              <a:r>
                <a:rPr lang="en-US" altLang="ko-KR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: </a:t>
              </a:r>
              <a:r>
                <a:rPr lang="ko-KR" altLang="en-US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누락 및 추가 보충 필요한 데이터</a:t>
              </a:r>
              <a:endParaRPr lang="ko-KR" altLang="en-US" sz="13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56171" y="3710018"/>
              <a:ext cx="963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rPr>
                <a:t>표본출처</a:t>
              </a:r>
              <a:endParaRPr lang="ko-KR" altLang="en-US" sz="16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/>
                </a:solidFill>
                <a:latin typeface="나눔바른고딕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2467758" y="3447295"/>
              <a:ext cx="0" cy="86400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510599" y="1923189"/>
            <a:ext cx="7342157" cy="867930"/>
            <a:chOff x="866199" y="1960011"/>
            <a:chExt cx="7342157" cy="867930"/>
          </a:xfrm>
        </p:grpSpPr>
        <p:sp>
          <p:nvSpPr>
            <p:cNvPr id="26" name="TextBox 25"/>
            <p:cNvSpPr txBox="1"/>
            <p:nvPr/>
          </p:nvSpPr>
          <p:spPr>
            <a:xfrm>
              <a:off x="1969829" y="1960011"/>
              <a:ext cx="6238527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전체기간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: 2000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년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01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월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~ 2014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년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06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월</a:t>
              </a:r>
              <a:endParaRPr lang="en-US" altLang="ko-KR" sz="14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400" b="1" dirty="0" err="1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풋백옵션제도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 폐지 전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: 2000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년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01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월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~ 2007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년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06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월</a:t>
              </a:r>
              <a:endParaRPr lang="en-US" altLang="ko-KR" sz="14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400" b="1" dirty="0" err="1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풋백옵션제도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 폐지 후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: 2007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년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07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월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~ 2014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년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06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월</a:t>
              </a:r>
              <a:endParaRPr lang="en-US" altLang="ko-KR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66199" y="2224699"/>
              <a:ext cx="100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rPr>
                <a:t>분석기간</a:t>
              </a:r>
              <a:endParaRPr lang="ko-KR" altLang="en-US" sz="16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FF0000"/>
                </a:solidFill>
                <a:latin typeface="나눔바른고딕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1878280" y="1961976"/>
              <a:ext cx="0" cy="86400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510599" y="2929808"/>
            <a:ext cx="7411604" cy="864000"/>
            <a:chOff x="1456171" y="3500982"/>
            <a:chExt cx="7411604" cy="864000"/>
          </a:xfrm>
        </p:grpSpPr>
        <p:sp>
          <p:nvSpPr>
            <p:cNvPr id="30" name="TextBox 29"/>
            <p:cNvSpPr txBox="1"/>
            <p:nvPr/>
          </p:nvSpPr>
          <p:spPr>
            <a:xfrm>
              <a:off x="2559802" y="3508251"/>
              <a:ext cx="6307973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6</a:t>
              </a: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개월 누적 보유기간초과수익률</a:t>
              </a:r>
              <a:r>
                <a:rPr lang="en-US" altLang="ko-KR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1</a:t>
              </a: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개월 누적 개인투자자순매수비율</a:t>
              </a:r>
              <a:endParaRPr lang="en-US" altLang="ko-KR" sz="15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공모가 </a:t>
              </a:r>
              <a:r>
                <a:rPr lang="ko-KR" altLang="en-US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대비 시초가</a:t>
              </a: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공모가 대비 </a:t>
              </a:r>
              <a:r>
                <a:rPr lang="ko-KR" altLang="en-US" sz="1300" b="1" dirty="0" err="1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첫날종가</a:t>
              </a: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자기자본이익률</a:t>
              </a: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영업이익률</a:t>
              </a:r>
              <a:endParaRPr lang="en-US" altLang="ko-KR" sz="13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3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매출액증가율</a:t>
              </a: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부채비율</a:t>
              </a: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주가수익비율</a:t>
              </a: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주가순자산비율</a:t>
              </a: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 err="1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업력</a:t>
              </a: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자산규모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6171" y="3763705"/>
              <a:ext cx="963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latin typeface="나눔바른고딕"/>
                </a:rPr>
                <a:t>분석변수</a:t>
              </a:r>
              <a:endParaRPr lang="ko-KR" altLang="en-US" sz="16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latin typeface="나눔바른고딕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467758" y="3500982"/>
              <a:ext cx="0" cy="86400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10599" y="1102811"/>
            <a:ext cx="8061901" cy="648000"/>
            <a:chOff x="866199" y="1164369"/>
            <a:chExt cx="8061901" cy="648000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1878280" y="1164369"/>
              <a:ext cx="0" cy="64800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969830" y="1201359"/>
              <a:ext cx="6958270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2000</a:t>
              </a: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년</a:t>
              </a:r>
              <a:r>
                <a:rPr lang="en-US" altLang="ko-KR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 01</a:t>
              </a: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월 </a:t>
              </a:r>
              <a:r>
                <a:rPr lang="en-US" altLang="ko-KR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~ 2014</a:t>
              </a: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년 </a:t>
              </a:r>
              <a:r>
                <a:rPr lang="en-US" altLang="ko-KR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06</a:t>
              </a: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월  </a:t>
              </a:r>
              <a:r>
                <a:rPr lang="ko-KR" altLang="en-US" sz="15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유가증권시장</a:t>
              </a:r>
              <a:r>
                <a:rPr lang="en-US" altLang="ko-KR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 </a:t>
              </a:r>
              <a:r>
                <a:rPr lang="ko-KR" altLang="en-US" sz="15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및</a:t>
              </a:r>
              <a:r>
                <a:rPr lang="en-US" altLang="ko-KR" sz="15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 </a:t>
              </a:r>
              <a:r>
                <a:rPr lang="ko-KR" altLang="en-US" sz="15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코스닥시장에 </a:t>
              </a: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상장한 </a:t>
              </a:r>
              <a:r>
                <a:rPr lang="en-US" altLang="ko-KR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IPO</a:t>
              </a: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기업 </a:t>
              </a:r>
              <a:r>
                <a:rPr lang="en-US" altLang="ko-KR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1,111</a:t>
              </a: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개</a:t>
              </a:r>
              <a:endParaRPr lang="en-US" altLang="ko-KR" sz="15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*</a:t>
              </a:r>
              <a:r>
                <a:rPr lang="ko-KR" altLang="en-US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기업인수목적회사를 이용한 상장</a:t>
              </a: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동시상장</a:t>
              </a: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 err="1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재상장</a:t>
              </a:r>
              <a:r>
                <a:rPr lang="en-US" altLang="ko-KR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3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외국계기업의 국내증시 상장 제외</a:t>
              </a:r>
              <a:endParaRPr lang="en-US" altLang="ko-KR" sz="13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66199" y="1319092"/>
              <a:ext cx="100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rPr>
                <a:t>대상표본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3778" y="57953"/>
            <a:ext cx="10054406" cy="338550"/>
            <a:chOff x="73778" y="57953"/>
            <a:chExt cx="10054406" cy="338550"/>
          </a:xfrm>
        </p:grpSpPr>
        <p:sp>
          <p:nvSpPr>
            <p:cNvPr id="36" name="TextBox 35"/>
            <p:cNvSpPr txBox="1"/>
            <p:nvPr/>
          </p:nvSpPr>
          <p:spPr>
            <a:xfrm>
              <a:off x="73778" y="57953"/>
              <a:ext cx="915627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연구모형</a:t>
              </a:r>
              <a:endParaRPr lang="ko-KR" altLang="en-US" sz="16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5640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연구가설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94789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연구개요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13938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연구모형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079500" y="349705"/>
              <a:ext cx="90486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333086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연구표</a:t>
              </a:r>
              <a:r>
                <a:rPr lang="ko-KR" altLang="en-US" sz="1200" dirty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본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06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-457200" y="2902939"/>
                <a:ext cx="10058400" cy="215766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누적</m:t>
                          </m:r>
                          <m:r>
                            <a:rPr lang="en-US" altLang="ko-KR" sz="2000" b="0" i="1" smtClean="0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ko-KR" altLang="en-US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개인투자자순매수비율</m:t>
                          </m:r>
                        </m:e>
                        <m:sub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,20</m:t>
                          </m:r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𝑑𝑎𝑦𝑠</m:t>
                          </m:r>
                        </m:sub>
                      </m:sSub>
                      <m:r>
                        <a:rPr lang="en-US" altLang="ko-KR" sz="2000" i="1">
                          <a:ln w="9525">
                            <a:solidFill>
                              <a:schemeClr val="bg1">
                                <a:alpha val="31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20</m:t>
                          </m:r>
                        </m:sup>
                        <m:e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i="1">
                                      <a:ln w="9525">
                                        <a:solidFill>
                                          <a:schemeClr val="bg1">
                                            <a:alpha val="31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000" i="1">
                                      <a:ln w="9525">
                                        <a:solidFill>
                                          <a:schemeClr val="bg1">
                                            <a:alpha val="31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개인투자자일별순매수</m:t>
                                  </m:r>
                                  <m:d>
                                    <m:dPr>
                                      <m:ctrlPr>
                                        <a:rPr lang="en-US" altLang="ko-KR" sz="2000" i="1">
                                          <a:ln w="9525">
                                            <a:solidFill>
                                              <a:schemeClr val="bg1">
                                                <a:alpha val="31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000" i="1">
                                          <a:ln w="9525">
                                            <a:solidFill>
                                              <a:schemeClr val="bg1">
                                                <a:alpha val="31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도</m:t>
                                      </m:r>
                                    </m:e>
                                  </m:d>
                                  <m:r>
                                    <a:rPr lang="ko-KR" altLang="en-US" sz="2000" i="1">
                                      <a:ln w="9525">
                                        <a:solidFill>
                                          <a:schemeClr val="bg1">
                                            <a:alpha val="31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량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n w="9525">
                                        <a:solidFill>
                                          <a:schemeClr val="bg1">
                                            <a:alpha val="31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𝑑𝑎𝑦</m:t>
                                  </m:r>
                                  <m:r>
                                    <a:rPr lang="en-US" altLang="ko-KR" sz="2000" i="1">
                                      <a:ln w="9525">
                                        <a:solidFill>
                                          <a:schemeClr val="bg1">
                                            <a:alpha val="31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ln w="9525">
                                        <a:solidFill>
                                          <a:schemeClr val="bg1">
                                            <a:alpha val="31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i="1">
                                      <a:ln w="9525">
                                        <a:solidFill>
                                          <a:schemeClr val="bg1">
                                            <a:alpha val="31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000" i="1">
                                      <a:ln w="9525">
                                        <a:solidFill>
                                          <a:schemeClr val="bg1">
                                            <a:alpha val="31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발행주식수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n w="9525">
                                        <a:solidFill>
                                          <a:schemeClr val="bg1">
                                            <a:alpha val="31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𝑑𝑎𝑦</m:t>
                                  </m:r>
                                  <m:r>
                                    <a:rPr lang="en-US" altLang="ko-KR" sz="2000" i="1">
                                      <a:ln w="9525">
                                        <a:solidFill>
                                          <a:schemeClr val="bg1">
                                            <a:alpha val="31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ln w="9525">
                                        <a:solidFill>
                                          <a:schemeClr val="bg1">
                                            <a:alpha val="31000"/>
                                          </a:scheme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2000" i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endParaRPr>
              </a:p>
              <a:p>
                <a:endParaRPr lang="en-US" altLang="ko-KR" sz="2400" i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누적</m:t>
                        </m:r>
                        <m:r>
                          <a:rPr lang="en-US" altLang="ko-KR" b="0" i="1" smtClean="0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ko-KR" altLang="en-US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개인투자자순매수비율</m:t>
                        </m:r>
                      </m:e>
                      <m:sub>
                        <m: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,20</m:t>
                        </m:r>
                        <m: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𝑑𝑎𝑦𝑠</m:t>
                        </m:r>
                      </m:sub>
                    </m:sSub>
                  </m:oMath>
                </a14:m>
                <a:r>
                  <a:rPr lang="en-US" altLang="ko-KR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 : </a:t>
                </a:r>
                <a:r>
                  <a:rPr lang="ko-KR" altLang="en-US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개별 </a:t>
                </a:r>
                <a:r>
                  <a:rPr lang="en-US" altLang="ko-KR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IPO</a:t>
                </a:r>
                <a:r>
                  <a:rPr lang="ko-KR" altLang="en-US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기업 </a:t>
                </a:r>
                <a:r>
                  <a:rPr lang="en-US" altLang="ko-KR" dirty="0" err="1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i</a:t>
                </a:r>
                <a:r>
                  <a:rPr lang="ko-KR" altLang="en-US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의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n w="9525">
                          <a:solidFill>
                            <a:schemeClr val="bg1">
                              <a:alpha val="31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/>
                      </a:rPr>
                      <m:t>2</m:t>
                    </m:r>
                    <m:r>
                      <a:rPr lang="en-US" altLang="ko-KR" b="0" i="1" smtClean="0">
                        <a:ln w="9525">
                          <a:solidFill>
                            <a:schemeClr val="bg1">
                              <a:alpha val="31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ko-KR" altLang="en-US" b="0" i="1" smtClean="0">
                        <a:ln w="9525">
                          <a:solidFill>
                            <a:schemeClr val="bg1">
                              <a:alpha val="31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/>
                      </a:rPr>
                      <m:t>일</m:t>
                    </m:r>
                  </m:oMath>
                </a14:m>
                <a:r>
                  <a:rPr lang="ko-KR" altLang="en-US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latin typeface="+mj-ea"/>
                  </a:rPr>
                  <a:t>간의  누적 개인투자자순매수비율</a:t>
                </a:r>
                <a:endParaRPr lang="en-US" altLang="ko-KR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endParaRPr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200" y="2902939"/>
                <a:ext cx="10058400" cy="21576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-457198" y="989202"/>
                <a:ext cx="10058401" cy="187454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𝐵𝐻𝐴𝑅</m:t>
                          </m:r>
                        </m:e>
                        <m:sub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ln w="9525">
                            <a:solidFill>
                              <a:schemeClr val="bg1">
                                <a:alpha val="31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(1+</m:t>
                          </m:r>
                        </m:e>
                      </m:nary>
                      <m:sSub>
                        <m:sSubPr>
                          <m:ctrlP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i="1">
                          <a:ln w="9525">
                            <a:solidFill>
                              <a:schemeClr val="bg1">
                                <a:alpha val="31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</a:rPr>
                        <m:t>)−</m:t>
                      </m:r>
                      <m:nary>
                        <m:naryPr>
                          <m:chr m:val="∏"/>
                          <m:ctrlP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i="1">
                                  <a:ln w="9525">
                                    <a:solidFill>
                                      <a:schemeClr val="bg1">
                                        <a:alpha val="31000"/>
                                      </a:schemeClr>
                                    </a:solidFill>
                                  </a:ln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(1+</m:t>
                          </m:r>
                        </m:e>
                      </m:nary>
                      <m:sSub>
                        <m:sSubPr>
                          <m:ctrlP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𝑚</m:t>
                          </m:r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2000" i="1">
                              <a:ln w="9525">
                                <a:solidFill>
                                  <a:schemeClr val="bg1">
                                    <a:alpha val="31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i="1">
                          <a:ln w="9525">
                            <a:solidFill>
                              <a:schemeClr val="bg1">
                                <a:alpha val="31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sz="2000" i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endParaRPr>
              </a:p>
              <a:p>
                <a:endParaRPr lang="en-US" altLang="ko-KR" sz="2400" i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𝐵𝐻𝐴𝑅</m:t>
                        </m:r>
                      </m:e>
                      <m:sub>
                        <m: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n w="9525">
                                  <a:solidFill>
                                    <a:schemeClr val="bg1">
                                      <a:alpha val="31000"/>
                                    </a:schemeClr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n w="9525">
                                  <a:solidFill>
                                    <a:schemeClr val="bg1">
                                      <a:alpha val="31000"/>
                                    </a:schemeClr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n w="9525">
                                  <a:solidFill>
                                    <a:schemeClr val="bg1">
                                      <a:alpha val="31000"/>
                                    </a:schemeClr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n w="9525">
                                  <a:solidFill>
                                    <a:schemeClr val="bg1">
                                      <a:alpha val="31000"/>
                                    </a:schemeClr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n w="9525">
                                  <a:solidFill>
                                    <a:schemeClr val="bg1">
                                      <a:alpha val="31000"/>
                                    </a:schemeClr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n w="9525">
                                  <a:solidFill>
                                    <a:schemeClr val="bg1">
                                      <a:alpha val="31000"/>
                                    </a:schemeClr>
                                  </a:solidFill>
                                </a:ln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i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 </a:t>
                </a:r>
                <a:r>
                  <a:rPr lang="en-US" altLang="ko-KR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: </a:t>
                </a:r>
                <a:r>
                  <a:rPr lang="ko-KR" altLang="en-US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개별 </a:t>
                </a:r>
                <a:r>
                  <a:rPr lang="en-US" altLang="ko-KR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IPO</a:t>
                </a:r>
                <a:r>
                  <a:rPr lang="ko-KR" altLang="en-US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기업 </a:t>
                </a:r>
                <a:r>
                  <a:rPr lang="en-US" altLang="ko-KR" dirty="0" err="1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i</a:t>
                </a:r>
                <a:r>
                  <a:rPr lang="ko-KR" altLang="en-US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altLang="ko-KR" b="0" i="1" smtClean="0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일부터</m:t>
                        </m:r>
                        <m:r>
                          <a:rPr lang="en-US" altLang="ko-KR" b="0" i="1" smtClean="0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n w="9525">
                              <a:solidFill>
                                <a:schemeClr val="bg1">
                                  <a:alpha val="31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n w="9525">
                          <a:solidFill>
                            <a:schemeClr val="bg1">
                              <a:alpha val="31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일까지의 보유기간초과수익률</a:t>
                </a:r>
                <a:r>
                  <a:rPr lang="en-US" altLang="ko-KR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</a:rPr>
                  <a:t> </a:t>
                </a:r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198" y="989202"/>
                <a:ext cx="10058401" cy="187454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37642" y="519620"/>
            <a:ext cx="7260689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연구대상</a:t>
            </a:r>
            <a:endParaRPr lang="ko-KR" altLang="en-US" sz="2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3778" y="57953"/>
            <a:ext cx="10054406" cy="338550"/>
            <a:chOff x="73778" y="57953"/>
            <a:chExt cx="10054406" cy="338550"/>
          </a:xfrm>
        </p:grpSpPr>
        <p:sp>
          <p:nvSpPr>
            <p:cNvPr id="13" name="TextBox 12"/>
            <p:cNvSpPr txBox="1"/>
            <p:nvPr/>
          </p:nvSpPr>
          <p:spPr>
            <a:xfrm>
              <a:off x="73778" y="57953"/>
              <a:ext cx="915627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연구모형</a:t>
              </a:r>
              <a:endParaRPr lang="ko-KR" altLang="en-US" sz="16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640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연구가설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94789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연구개요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3938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연구모형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1079500" y="349705"/>
              <a:ext cx="90486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33086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연구표</a:t>
              </a:r>
              <a:r>
                <a:rPr lang="ko-KR" altLang="en-US" sz="1200" dirty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본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3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537642" y="519620"/>
            <a:ext cx="7260689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연구표본의 수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486016"/>
              </p:ext>
            </p:extLst>
          </p:nvPr>
        </p:nvGraphicFramePr>
        <p:xfrm>
          <a:off x="549000" y="1857453"/>
          <a:ext cx="8046000" cy="200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000"/>
                <a:gridCol w="450000"/>
                <a:gridCol w="450000"/>
                <a:gridCol w="450000"/>
                <a:gridCol w="450000"/>
                <a:gridCol w="450000"/>
                <a:gridCol w="450000"/>
                <a:gridCol w="450000"/>
                <a:gridCol w="450000"/>
                <a:gridCol w="450000"/>
                <a:gridCol w="450000"/>
                <a:gridCol w="450000"/>
                <a:gridCol w="450000"/>
                <a:gridCol w="442560"/>
                <a:gridCol w="457440"/>
                <a:gridCol w="450000"/>
                <a:gridCol w="540000"/>
              </a:tblGrid>
              <a:tr h="38100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’00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’01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’02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’03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’04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’05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’06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’07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’08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’09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’10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’11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’12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’13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’14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유가증권시장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15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104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코스닥</a:t>
                      </a:r>
                      <a:endParaRPr lang="en-US" altLang="ko-KR" sz="1200" b="1" kern="12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시장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165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158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139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67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53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60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37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50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55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34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1007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합계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166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159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144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74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54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61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42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66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70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37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1111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4115730" y="3890550"/>
            <a:ext cx="4512766" cy="27699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rPr>
              <a:t>※ </a:t>
            </a:r>
            <a:r>
              <a:rPr lang="ko-KR" altLang="en-US" sz="12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재상장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이전상장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rPr>
              <a:t>, </a:t>
            </a:r>
            <a:r>
              <a:rPr lang="ko-KR" altLang="en-US" sz="12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스팩합병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rPr>
              <a:t>, </a:t>
            </a:r>
            <a:r>
              <a:rPr lang="ko-KR" altLang="en-US" sz="12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스팩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외국계기업의 국내증시 상장 제외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4354" y="1391654"/>
            <a:ext cx="4392488" cy="33855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altLang="ko-KR" sz="1600" b="1" dirty="0">
                <a:ln w="9525"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2000</a:t>
            </a:r>
            <a:r>
              <a:rPr lang="ko-KR" altLang="en-US" sz="1600" b="1" dirty="0" smtClean="0">
                <a:ln w="9525"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년</a:t>
            </a:r>
            <a:r>
              <a:rPr lang="en-US" altLang="ko-KR" sz="1600" b="1" dirty="0" smtClean="0">
                <a:ln w="9525"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~2014</a:t>
            </a:r>
            <a:r>
              <a:rPr lang="ko-KR" altLang="en-US" sz="1600" b="1" dirty="0" smtClean="0">
                <a:ln w="9525"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년 상장기업 </a:t>
            </a:r>
            <a:r>
              <a:rPr lang="ko-KR" altLang="en-US" sz="1600" b="1" dirty="0">
                <a:ln w="9525"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수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2650717" y="1731519"/>
            <a:ext cx="3779763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37642" y="986326"/>
            <a:ext cx="5366874" cy="31392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다음은 본 연구에서 사용한 표본기업들의 수를 연도별로 정리한 표이다</a:t>
            </a:r>
            <a:r>
              <a: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223945" y="1570942"/>
            <a:ext cx="14045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출처 </a:t>
            </a:r>
            <a:r>
              <a: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한국거래소</a:t>
            </a:r>
            <a:r>
              <a: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)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73778" y="57953"/>
            <a:ext cx="10054406" cy="338550"/>
            <a:chOff x="73778" y="57953"/>
            <a:chExt cx="10054406" cy="338550"/>
          </a:xfrm>
        </p:grpSpPr>
        <p:sp>
          <p:nvSpPr>
            <p:cNvPr id="17" name="TextBox 16"/>
            <p:cNvSpPr txBox="1"/>
            <p:nvPr/>
          </p:nvSpPr>
          <p:spPr>
            <a:xfrm>
              <a:off x="73778" y="57953"/>
              <a:ext cx="915627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연구모형</a:t>
              </a:r>
              <a:endParaRPr lang="ko-KR" altLang="en-US" sz="16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5640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연구가설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94789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연구개요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13938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연구모형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1079500" y="349705"/>
              <a:ext cx="90486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333086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연구표본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7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6337"/>
          </a:xfr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64909" y="1779227"/>
            <a:ext cx="3614183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기초통계량 분석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3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악화되는 개인투자자의 투자성과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981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차트 16"/>
          <p:cNvGraphicFramePr/>
          <p:nvPr>
            <p:extLst>
              <p:ext uri="{D42A27DB-BD31-4B8C-83A1-F6EECF244321}">
                <p14:modId xmlns:p14="http://schemas.microsoft.com/office/powerpoint/2010/main" val="742783174"/>
              </p:ext>
            </p:extLst>
          </p:nvPr>
        </p:nvGraphicFramePr>
        <p:xfrm>
          <a:off x="920405" y="1096396"/>
          <a:ext cx="7237389" cy="4286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419975" y="3001949"/>
            <a:ext cx="725145" cy="284691"/>
          </a:xfrm>
          <a:prstGeom prst="rect">
            <a:avLst/>
          </a:prstGeom>
          <a:noFill/>
          <a:ln w="12700">
            <a:noFill/>
          </a:ln>
        </p:spPr>
        <p:txBody>
          <a:bodyPr wrap="square" lIns="68577" tIns="34289" rIns="68577" bIns="34289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추세선</a:t>
            </a:r>
            <a:endParaRPr lang="ko-KR" altLang="en-US" sz="1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5" name="오른쪽 화살표 4"/>
          <p:cNvSpPr/>
          <p:nvPr/>
        </p:nvSpPr>
        <p:spPr>
          <a:xfrm rot="1676768">
            <a:off x="4160404" y="1840954"/>
            <a:ext cx="445939" cy="36076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922278" y="1154943"/>
            <a:ext cx="3412672" cy="3211547"/>
            <a:chOff x="1227206" y="1471596"/>
            <a:chExt cx="4550229" cy="388417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227206" y="1471596"/>
              <a:ext cx="4550229" cy="3884175"/>
            </a:xfrm>
            <a:prstGeom prst="roundRect">
              <a:avLst/>
            </a:prstGeom>
            <a:noFill/>
            <a:ln w="38100">
              <a:solidFill>
                <a:srgbClr val="D2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33369" y="1640873"/>
              <a:ext cx="2427133" cy="78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00" b="1" dirty="0" err="1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풋백옵션제도</a:t>
              </a:r>
              <a:r>
                <a:rPr lang="ko-KR" altLang="en-US" sz="15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 </a:t>
              </a: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폐지 전</a:t>
              </a:r>
              <a:endParaRPr lang="en-US" altLang="ko-KR" sz="15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D20000"/>
                </a:solidFill>
                <a:latin typeface="나눔바른고딕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평균 </a:t>
              </a:r>
              <a:r>
                <a:rPr lang="en-US" altLang="ko-KR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47.02%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383372" y="1142245"/>
            <a:ext cx="3761747" cy="3224246"/>
            <a:chOff x="5817192" y="1471596"/>
            <a:chExt cx="5042964" cy="388417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817192" y="1471596"/>
              <a:ext cx="5042964" cy="3884175"/>
            </a:xfrm>
            <a:prstGeom prst="roundRect">
              <a:avLst/>
            </a:prstGeom>
            <a:noFill/>
            <a:ln w="38100">
              <a:solidFill>
                <a:srgbClr val="D2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20076" y="2378447"/>
              <a:ext cx="2513101" cy="778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00" b="1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풋백옵션제도</a:t>
              </a:r>
              <a:r>
                <a:rPr lang="ko-KR" altLang="en-US" sz="15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 </a:t>
              </a: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폐지 후</a:t>
              </a:r>
              <a:endParaRPr lang="en-US" altLang="ko-KR" sz="15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D20000"/>
                </a:solidFill>
                <a:latin typeface="나눔바른고딕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5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평균 </a:t>
              </a:r>
              <a:r>
                <a:rPr lang="en-US" altLang="ko-KR" sz="15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20.60%</a:t>
              </a:r>
              <a:endParaRPr lang="en-US" altLang="ko-KR" sz="15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D20000"/>
                </a:solidFill>
                <a:latin typeface="나눔바른고딕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3778" y="57953"/>
            <a:ext cx="5755521" cy="338550"/>
            <a:chOff x="73778" y="57953"/>
            <a:chExt cx="4434538" cy="338550"/>
          </a:xfrm>
        </p:grpSpPr>
        <p:sp>
          <p:nvSpPr>
            <p:cNvPr id="30" name="TextBox 29"/>
            <p:cNvSpPr txBox="1"/>
            <p:nvPr/>
          </p:nvSpPr>
          <p:spPr>
            <a:xfrm>
              <a:off x="73778" y="57953"/>
              <a:ext cx="1510342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기초통계량분석</a:t>
              </a:r>
              <a:endPara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1939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보유기간초과수익률 분석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11567" y="59312"/>
              <a:ext cx="1596749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  <a:ea typeface="+mj-ea"/>
                </a:rPr>
                <a:t>개인투자자순매수비율 분석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FB6C0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1744280" y="349705"/>
            <a:ext cx="8383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1270002" y="2385291"/>
            <a:ext cx="6451598" cy="95767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93640" y="4706499"/>
            <a:ext cx="445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※</a:t>
            </a:r>
            <a:r>
              <a:rPr lang="en-US" altLang="ko-KR" sz="1000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Y = -0.0137X + 0.4494(</a:t>
            </a:r>
            <a:r>
              <a:rPr lang="ko-KR" altLang="en-US" sz="1000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추세선 </a:t>
            </a:r>
            <a:r>
              <a:rPr lang="ko-KR" altLang="en-US" sz="1000" dirty="0" err="1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선형회귀식</a:t>
            </a:r>
            <a:r>
              <a:rPr lang="en-US" altLang="ko-KR" sz="1000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endParaRPr lang="en-US" altLang="ko-KR" sz="1000" dirty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79241" y="704347"/>
            <a:ext cx="5985519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IPO</a:t>
            </a:r>
            <a:r>
              <a:rPr lang="ko-KR" altLang="en-US" sz="20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주식의 </a:t>
            </a:r>
            <a:r>
              <a:rPr lang="en-US" altLang="ko-KR" sz="20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6</a:t>
            </a:r>
            <a:r>
              <a:rPr lang="ko-KR" altLang="en-US" sz="20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개월 누적 보유기간초과수익률의 변화</a:t>
            </a:r>
            <a:endParaRPr lang="ko-KR" altLang="en-US" sz="2000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03646" y="2963848"/>
            <a:ext cx="11001429" cy="17175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평균 보유기간초과수익률은</a:t>
            </a:r>
            <a:endParaRPr lang="en-US" altLang="ko-KR" sz="2400" dirty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풋백옵션제도</a:t>
            </a:r>
            <a:r>
              <a:rPr lang="ko-KR" altLang="en-US" sz="2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폐지 </a:t>
            </a:r>
            <a:r>
              <a:rPr lang="ko-KR" altLang="en-US" sz="2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후</a:t>
            </a:r>
            <a:r>
              <a:rPr lang="en-US" altLang="ko-KR" sz="2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26.42%p</a:t>
            </a:r>
            <a:r>
              <a:rPr lang="en-US" altLang="ko-KR" sz="2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하락</a:t>
            </a:r>
            <a:endParaRPr lang="en-US" altLang="ko-KR" sz="2400" dirty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98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5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4159455" y="1542371"/>
            <a:ext cx="4991309" cy="3198685"/>
            <a:chOff x="4334819" y="1166591"/>
            <a:chExt cx="4991309" cy="3198685"/>
          </a:xfrm>
        </p:grpSpPr>
        <p:graphicFrame>
          <p:nvGraphicFramePr>
            <p:cNvPr id="70" name="차트 69"/>
            <p:cNvGraphicFramePr/>
            <p:nvPr>
              <p:extLst/>
            </p:nvPr>
          </p:nvGraphicFramePr>
          <p:xfrm>
            <a:off x="4334819" y="1166591"/>
            <a:ext cx="4922542" cy="31986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72" name="직선 연결선 71"/>
            <p:cNvCxnSpPr/>
            <p:nvPr/>
          </p:nvCxnSpPr>
          <p:spPr>
            <a:xfrm>
              <a:off x="5891668" y="2560584"/>
              <a:ext cx="596814" cy="101510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V="1">
              <a:off x="7148185" y="2361469"/>
              <a:ext cx="555322" cy="305766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/>
            <p:cNvGrpSpPr/>
            <p:nvPr/>
          </p:nvGrpSpPr>
          <p:grpSpPr>
            <a:xfrm>
              <a:off x="7114524" y="2672485"/>
              <a:ext cx="893271" cy="721951"/>
              <a:chOff x="6621388" y="2753541"/>
              <a:chExt cx="1472368" cy="1037955"/>
            </a:xfrm>
          </p:grpSpPr>
          <p:sp>
            <p:nvSpPr>
              <p:cNvPr id="75" name="오른쪽 중괄호 74"/>
              <p:cNvSpPr/>
              <p:nvPr/>
            </p:nvSpPr>
            <p:spPr>
              <a:xfrm>
                <a:off x="6621388" y="2753541"/>
                <a:ext cx="75358" cy="1037955"/>
              </a:xfrm>
              <a:prstGeom prst="rightBrace">
                <a:avLst>
                  <a:gd name="adj1" fmla="val 14901"/>
                  <a:gd name="adj2" fmla="val 51642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6758410" y="3079206"/>
                <a:ext cx="1335346" cy="402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spc="-150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D2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/>
                  </a:rPr>
                  <a:t>33.4%</a:t>
                </a:r>
                <a:endParaRPr lang="ko-KR" altLang="en-US" sz="1300" b="1" spc="-150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338656" y="2396912"/>
              <a:ext cx="987472" cy="997524"/>
              <a:chOff x="6527800" y="2410775"/>
              <a:chExt cx="1627639" cy="1562100"/>
            </a:xfrm>
          </p:grpSpPr>
          <p:sp>
            <p:nvSpPr>
              <p:cNvPr id="78" name="오른쪽 중괄호 77"/>
              <p:cNvSpPr/>
              <p:nvPr/>
            </p:nvSpPr>
            <p:spPr>
              <a:xfrm>
                <a:off x="6527800" y="2410775"/>
                <a:ext cx="215899" cy="1562100"/>
              </a:xfrm>
              <a:prstGeom prst="rightBrac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743699" y="2943975"/>
                <a:ext cx="1411740" cy="42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spc="-150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D2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/>
                  </a:rPr>
                  <a:t>45.9%</a:t>
                </a:r>
                <a:endParaRPr lang="ko-KR" altLang="en-US" sz="1300" b="1" spc="-150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078258" y="1913933"/>
              <a:ext cx="15173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/>
                </a:rPr>
                <a:t>12.5%p </a:t>
              </a:r>
              <a:r>
                <a:rPr lang="ko-KR" altLang="en-US" sz="2000" b="1" spc="-150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/>
                </a:rPr>
                <a:t>증</a:t>
              </a:r>
              <a:r>
                <a:rPr lang="ko-KR" altLang="en-US" sz="2000" b="1" spc="-150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/>
                </a:rPr>
                <a:t>가</a:t>
              </a:r>
            </a:p>
          </p:txBody>
        </p:sp>
      </p:grp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4170825005"/>
              </p:ext>
            </p:extLst>
          </p:nvPr>
        </p:nvGraphicFramePr>
        <p:xfrm>
          <a:off x="2614006" y="1418369"/>
          <a:ext cx="3915988" cy="3039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1" name="직사각형 70"/>
          <p:cNvSpPr/>
          <p:nvPr/>
        </p:nvSpPr>
        <p:spPr>
          <a:xfrm>
            <a:off x="501849" y="781986"/>
            <a:ext cx="4288808" cy="3579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6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개월 보유 시 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손실이 난 주식의 비중이 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풋백옵션제도</a:t>
            </a:r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폐지 후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12.5%p</a:t>
            </a:r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증가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939470" y="2294146"/>
            <a:ext cx="1391382" cy="395581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579241" y="704347"/>
            <a:ext cx="5985519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기간별 수익률집단 비율</a:t>
            </a:r>
            <a:endParaRPr lang="ko-KR" altLang="en-US" sz="2000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3778" y="57953"/>
            <a:ext cx="5755521" cy="338550"/>
            <a:chOff x="73778" y="57953"/>
            <a:chExt cx="4434538" cy="338550"/>
          </a:xfrm>
        </p:grpSpPr>
        <p:sp>
          <p:nvSpPr>
            <p:cNvPr id="35" name="TextBox 34"/>
            <p:cNvSpPr txBox="1"/>
            <p:nvPr/>
          </p:nvSpPr>
          <p:spPr>
            <a:xfrm>
              <a:off x="73778" y="57953"/>
              <a:ext cx="1510342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기초통계량분석</a:t>
              </a:r>
              <a:endPara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41939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보유기간초과수익률 분석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11567" y="59312"/>
              <a:ext cx="1596749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  <a:ea typeface="+mj-ea"/>
                </a:rPr>
                <a:t>개인투자자순매수비율 분석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FB6C0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1744280" y="349705"/>
            <a:ext cx="8383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803357" y="2357646"/>
            <a:ext cx="797343" cy="277604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6172145" y="3052314"/>
            <a:ext cx="1530520" cy="395581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12.5%p </a:t>
            </a:r>
            <a:r>
              <a:rPr lang="ko-KR" altLang="en-US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감소</a:t>
            </a:r>
            <a:endParaRPr lang="ko-KR" altLang="en-US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4839600" y="3833716"/>
            <a:ext cx="724857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3073781" y="4184043"/>
            <a:ext cx="3047238" cy="229566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4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9" grpId="1">
        <p:bldAsOne/>
      </p:bldGraphic>
      <p:bldP spid="71" grpId="0"/>
      <p:bldP spid="2" grpId="0" animBg="1"/>
      <p:bldP spid="2" grpId="1" animBg="1"/>
      <p:bldP spid="41" grpId="0" animBg="1"/>
      <p:bldP spid="41" grpId="1" animBg="1"/>
      <p:bldP spid="45" grpId="0" animBg="1"/>
      <p:bldP spid="45" grpId="1" animBg="1"/>
      <p:bldP spid="45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차트 30"/>
          <p:cNvGraphicFramePr/>
          <p:nvPr>
            <p:extLst/>
          </p:nvPr>
        </p:nvGraphicFramePr>
        <p:xfrm>
          <a:off x="262050" y="738911"/>
          <a:ext cx="3056116" cy="3541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976990" y="3312825"/>
            <a:ext cx="1278134" cy="315469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3A3838"/>
                </a:solidFill>
                <a:latin typeface="+mj-ea"/>
                <a:ea typeface="+mj-ea"/>
              </a:rPr>
              <a:t>0~-20%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3A3838"/>
              </a:solidFill>
              <a:latin typeface="+mj-ea"/>
              <a:ea typeface="+mj-ea"/>
            </a:endParaRPr>
          </a:p>
        </p:txBody>
      </p:sp>
      <p:graphicFrame>
        <p:nvGraphicFramePr>
          <p:cNvPr id="34" name="차트 33"/>
          <p:cNvGraphicFramePr/>
          <p:nvPr>
            <p:extLst/>
          </p:nvPr>
        </p:nvGraphicFramePr>
        <p:xfrm>
          <a:off x="3087999" y="3517147"/>
          <a:ext cx="3056116" cy="142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차트 34"/>
          <p:cNvGraphicFramePr/>
          <p:nvPr>
            <p:extLst/>
          </p:nvPr>
        </p:nvGraphicFramePr>
        <p:xfrm>
          <a:off x="5882938" y="3504447"/>
          <a:ext cx="3056116" cy="1318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30026" y="3300125"/>
            <a:ext cx="1161940" cy="315469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3A3838"/>
                </a:solidFill>
                <a:latin typeface="+mj-ea"/>
                <a:ea typeface="+mj-ea"/>
              </a:rPr>
              <a:t>-20% </a:t>
            </a:r>
            <a:r>
              <a: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3A3838"/>
                </a:solidFill>
                <a:latin typeface="+mj-ea"/>
                <a:ea typeface="+mj-ea"/>
              </a:rPr>
              <a:t>이하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95500" y="1446662"/>
            <a:ext cx="106521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095500" y="2122034"/>
            <a:ext cx="107950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84528" y="1558935"/>
            <a:ext cx="3426230" cy="438580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altLang="ko-KR" sz="2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/>
              </a:rPr>
              <a:t>26.1%p </a:t>
            </a:r>
            <a:r>
              <a:rPr lang="ko-KR" altLang="en-US" sz="2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/>
              </a:rPr>
              <a:t>감소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116628" y="1456187"/>
            <a:ext cx="0" cy="644076"/>
          </a:xfrm>
          <a:prstGeom prst="straightConnector1">
            <a:avLst/>
          </a:prstGeom>
          <a:ln w="63500">
            <a:solidFill>
              <a:srgbClr val="C0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6810135" y="3288249"/>
            <a:ext cx="1201723" cy="347186"/>
          </a:xfrm>
          <a:prstGeom prst="roundRect">
            <a:avLst/>
          </a:prstGeom>
          <a:noFill/>
          <a:ln w="38100">
            <a:solidFill>
              <a:srgbClr val="D2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15196" y="3291281"/>
            <a:ext cx="1201723" cy="347186"/>
          </a:xfrm>
          <a:prstGeom prst="roundRect">
            <a:avLst/>
          </a:prstGeom>
          <a:noFill/>
          <a:ln w="38100">
            <a:solidFill>
              <a:srgbClr val="D2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06400" y="3664580"/>
            <a:ext cx="829033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79241" y="704347"/>
            <a:ext cx="5985519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6</a:t>
            </a:r>
            <a:r>
              <a:rPr lang="ko-KR" altLang="en-US" sz="20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개월 누적 보유기간초과수익률 </a:t>
            </a:r>
            <a:r>
              <a:rPr lang="en-US" altLang="ko-KR" sz="16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(</a:t>
            </a:r>
            <a:r>
              <a:rPr lang="ko-KR" altLang="en-US" sz="16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평균</a:t>
            </a:r>
            <a:r>
              <a:rPr lang="en-US" altLang="ko-KR" sz="16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)</a:t>
            </a:r>
            <a:endParaRPr lang="ko-KR" altLang="en-US" sz="1600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129161" y="3681187"/>
            <a:ext cx="1321895" cy="347186"/>
          </a:xfrm>
          <a:prstGeom prst="roundRect">
            <a:avLst/>
          </a:prstGeom>
          <a:noFill/>
          <a:ln w="38100">
            <a:solidFill>
              <a:srgbClr val="D2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51041" y="3735615"/>
            <a:ext cx="1278134" cy="315469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3A3838"/>
                </a:solidFill>
                <a:latin typeface="+mj-ea"/>
                <a:ea typeface="+mj-ea"/>
              </a:rPr>
              <a:t>공모가 이상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3A3838"/>
              </a:solidFill>
              <a:latin typeface="+mj-ea"/>
              <a:ea typeface="+mj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3778" y="57953"/>
            <a:ext cx="5755521" cy="338550"/>
            <a:chOff x="73778" y="57953"/>
            <a:chExt cx="4434538" cy="338550"/>
          </a:xfrm>
        </p:grpSpPr>
        <p:sp>
          <p:nvSpPr>
            <p:cNvPr id="25" name="TextBox 24"/>
            <p:cNvSpPr txBox="1"/>
            <p:nvPr/>
          </p:nvSpPr>
          <p:spPr>
            <a:xfrm>
              <a:off x="73778" y="57953"/>
              <a:ext cx="1510342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기초통계량분석</a:t>
              </a:r>
              <a:endPara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41939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보유기간초과수익률 분석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11567" y="59312"/>
              <a:ext cx="1596749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  <a:ea typeface="+mj-ea"/>
                </a:rPr>
                <a:t>개인투자자순매수비율 분석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FB6C0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1744280" y="349705"/>
            <a:ext cx="8383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2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79241" y="704347"/>
            <a:ext cx="5985519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1</a:t>
            </a: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개월 누적 개인투자자순매수비율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평균</a:t>
            </a:r>
            <a:r>
              <a:rPr lang="en-US" altLang="ko-KR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)</a:t>
            </a:r>
            <a:endParaRPr lang="ko-KR" altLang="en-US" sz="1600" b="1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47895" y="1062681"/>
            <a:ext cx="4971555" cy="3594897"/>
            <a:chOff x="2194633" y="1075038"/>
            <a:chExt cx="4971555" cy="3594897"/>
          </a:xfrm>
        </p:grpSpPr>
        <p:grpSp>
          <p:nvGrpSpPr>
            <p:cNvPr id="5" name="그룹 4"/>
            <p:cNvGrpSpPr/>
            <p:nvPr/>
          </p:nvGrpSpPr>
          <p:grpSpPr>
            <a:xfrm>
              <a:off x="2194633" y="1075038"/>
              <a:ext cx="4754735" cy="3438079"/>
              <a:chOff x="73778" y="1086683"/>
              <a:chExt cx="6096000" cy="3048000"/>
            </a:xfrm>
          </p:grpSpPr>
          <p:graphicFrame>
            <p:nvGraphicFramePr>
              <p:cNvPr id="4" name="차트 3"/>
              <p:cNvGraphicFramePr/>
              <p:nvPr>
                <p:extLst/>
              </p:nvPr>
            </p:nvGraphicFramePr>
            <p:xfrm>
              <a:off x="73778" y="1086683"/>
              <a:ext cx="6096000" cy="3048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0" name="타원 9"/>
              <p:cNvSpPr/>
              <p:nvPr/>
            </p:nvSpPr>
            <p:spPr>
              <a:xfrm>
                <a:off x="1622592" y="2231872"/>
                <a:ext cx="117935" cy="118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3075169" y="2656102"/>
                <a:ext cx="117935" cy="118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4525780" y="1542175"/>
                <a:ext cx="117935" cy="1188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555139" y="4392940"/>
              <a:ext cx="1611049" cy="276995"/>
              <a:chOff x="5889500" y="4262402"/>
              <a:chExt cx="1611049" cy="276995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5889500" y="4262402"/>
                <a:ext cx="1611049" cy="276995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ko-KR" altLang="en-US" sz="1200" dirty="0" smtClean="0">
                    <a:latin typeface="+mn-ea"/>
                  </a:rPr>
                  <a:t>단위</a:t>
                </a:r>
                <a:r>
                  <a:rPr lang="en-US" altLang="ko-KR" sz="1200" dirty="0" smtClean="0">
                    <a:latin typeface="+mn-ea"/>
                  </a:rPr>
                  <a:t>: %)(    </a:t>
                </a:r>
                <a:r>
                  <a:rPr lang="en-US" altLang="ko-KR" sz="1200" dirty="0">
                    <a:latin typeface="+mn-ea"/>
                  </a:rPr>
                  <a:t>: </a:t>
                </a:r>
                <a:r>
                  <a:rPr lang="ko-KR" altLang="en-US" sz="1200" dirty="0" err="1">
                    <a:latin typeface="+mn-ea"/>
                  </a:rPr>
                  <a:t>중간값</a:t>
                </a:r>
                <a:r>
                  <a:rPr lang="en-US" altLang="ko-KR" sz="1200" dirty="0">
                    <a:latin typeface="+mn-ea"/>
                  </a:rPr>
                  <a:t>)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6672616" y="4334293"/>
                <a:ext cx="117935" cy="1188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36" name="직사각형 35"/>
          <p:cNvSpPr/>
          <p:nvPr/>
        </p:nvSpPr>
        <p:spPr>
          <a:xfrm>
            <a:off x="3966916" y="1352301"/>
            <a:ext cx="4861568" cy="3033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285735" indent="-285736">
              <a:lnSpc>
                <a:spcPct val="150000"/>
              </a:lnSpc>
              <a:buFont typeface="나눔고딕" panose="020D0604000000000000" pitchFamily="50" charset="-127"/>
              <a:buChar char="▶"/>
            </a:pP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개인투자자순매수비율은  </a:t>
            </a:r>
            <a:endParaRPr lang="en-US" altLang="ko-KR" sz="16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  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풋백옵션제도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 폐지  후  </a:t>
            </a:r>
            <a:r>
              <a:rPr lang="en-US" altLang="ko-KR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52.4%</a:t>
            </a:r>
            <a:r>
              <a:rPr lang="en-US" altLang="ko-KR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증가</a:t>
            </a:r>
            <a:endParaRPr lang="en-US" altLang="ko-KR" sz="16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  <a:p>
            <a:pPr marL="285735" indent="-285736">
              <a:lnSpc>
                <a:spcPct val="150000"/>
              </a:lnSpc>
              <a:buFont typeface="나눔고딕" panose="020D0604000000000000" pitchFamily="50" charset="-127"/>
              <a:buChar char="▶"/>
            </a:pP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보다 면밀한 분석을 위해 공모가 이상</a:t>
            </a:r>
            <a:r>
              <a:rPr lang="en-US" altLang="ko-KR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/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이하 집단에 대한 개인투자자순매수비율을 각각 분석할 필요가 있음 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3778" y="57953"/>
            <a:ext cx="5755521" cy="338550"/>
            <a:chOff x="73778" y="57953"/>
            <a:chExt cx="4434538" cy="338550"/>
          </a:xfrm>
        </p:grpSpPr>
        <p:sp>
          <p:nvSpPr>
            <p:cNvPr id="25" name="TextBox 24"/>
            <p:cNvSpPr txBox="1"/>
            <p:nvPr/>
          </p:nvSpPr>
          <p:spPr>
            <a:xfrm>
              <a:off x="73778" y="57953"/>
              <a:ext cx="1510342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기초통계량분석</a:t>
              </a:r>
              <a:endPara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41939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보유기간초과수익률 분석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11567" y="59312"/>
              <a:ext cx="1596749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개인투자자순매수비율 분석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1744280" y="349705"/>
            <a:ext cx="8383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7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0358E-6 L -0.25556 0.0024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78" y="1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31965" y="1005272"/>
            <a:ext cx="4496551" cy="3462686"/>
            <a:chOff x="62137" y="997932"/>
            <a:chExt cx="4496551" cy="4064000"/>
          </a:xfrm>
        </p:grpSpPr>
        <p:sp>
          <p:nvSpPr>
            <p:cNvPr id="36" name="타원 35"/>
            <p:cNvSpPr/>
            <p:nvPr/>
          </p:nvSpPr>
          <p:spPr>
            <a:xfrm>
              <a:off x="1171531" y="2718769"/>
              <a:ext cx="117935" cy="118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1999421" y="3114361"/>
              <a:ext cx="117935" cy="118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ko-KR" altLang="en-US" sz="1400"/>
            </a:p>
          </p:txBody>
        </p:sp>
        <p:graphicFrame>
          <p:nvGraphicFramePr>
            <p:cNvPr id="5" name="차트 4"/>
            <p:cNvGraphicFramePr/>
            <p:nvPr>
              <p:extLst/>
            </p:nvPr>
          </p:nvGraphicFramePr>
          <p:xfrm>
            <a:off x="62137" y="997932"/>
            <a:ext cx="4496551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7" name="타원 26"/>
            <p:cNvSpPr/>
            <p:nvPr/>
          </p:nvSpPr>
          <p:spPr>
            <a:xfrm>
              <a:off x="1195317" y="2433391"/>
              <a:ext cx="91986" cy="14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타원 27"/>
            <p:cNvSpPr/>
            <p:nvPr/>
          </p:nvSpPr>
          <p:spPr>
            <a:xfrm>
              <a:off x="2271405" y="2902957"/>
              <a:ext cx="91986" cy="1435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548593" y="1012399"/>
            <a:ext cx="4496551" cy="3462685"/>
            <a:chOff x="4647449" y="1006298"/>
            <a:chExt cx="4496551" cy="4064000"/>
          </a:xfrm>
        </p:grpSpPr>
        <p:graphicFrame>
          <p:nvGraphicFramePr>
            <p:cNvPr id="7" name="차트 6"/>
            <p:cNvGraphicFramePr/>
            <p:nvPr>
              <p:extLst/>
            </p:nvPr>
          </p:nvGraphicFramePr>
          <p:xfrm>
            <a:off x="4647449" y="1006298"/>
            <a:ext cx="4496551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3" name="타원 32"/>
            <p:cNvSpPr/>
            <p:nvPr/>
          </p:nvSpPr>
          <p:spPr>
            <a:xfrm>
              <a:off x="5796176" y="2894731"/>
              <a:ext cx="91986" cy="14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타원 34"/>
            <p:cNvSpPr/>
            <p:nvPr/>
          </p:nvSpPr>
          <p:spPr>
            <a:xfrm>
              <a:off x="6860111" y="3739122"/>
              <a:ext cx="91986" cy="143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타원 43"/>
            <p:cNvSpPr/>
            <p:nvPr/>
          </p:nvSpPr>
          <p:spPr>
            <a:xfrm>
              <a:off x="7917455" y="1965724"/>
              <a:ext cx="91986" cy="14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4486656" y="1156926"/>
            <a:ext cx="4447589" cy="2829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285735" indent="-285736">
              <a:lnSpc>
                <a:spcPct val="150000"/>
              </a:lnSpc>
              <a:buFont typeface="나눔고딕" panose="020D0604000000000000" pitchFamily="50" charset="-127"/>
              <a:buChar char="▶"/>
            </a:pP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개인투자자순매수비율은</a:t>
            </a:r>
            <a:endParaRPr lang="en-US" altLang="ko-KR" sz="16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  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풋백옵션제도</a:t>
            </a:r>
            <a:r>
              <a:rPr lang="en-US" altLang="ko-KR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폐지 </a:t>
            </a:r>
            <a:r>
              <a:rPr lang="ko-KR" altLang="en-US" sz="16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후 </a:t>
            </a:r>
            <a:r>
              <a:rPr lang="en-US" altLang="ko-KR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1.87%p</a:t>
            </a:r>
            <a:r>
              <a:rPr lang="en-US" altLang="ko-KR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증가함</a:t>
            </a:r>
            <a:endParaRPr lang="en-US" altLang="ko-KR" sz="16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  <a:p>
            <a:pPr marL="285735" indent="-285736">
              <a:lnSpc>
                <a:spcPct val="150000"/>
              </a:lnSpc>
              <a:buFont typeface="나눔고딕" panose="020D0604000000000000" pitchFamily="50" charset="-127"/>
              <a:buChar char="▶"/>
            </a:pPr>
            <a:r>
              <a:rPr lang="ko-KR" altLang="en-US" sz="16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풋백옵션제도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폐지 후</a:t>
            </a:r>
            <a:r>
              <a:rPr lang="en-US" altLang="ko-KR" sz="16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공모가 이상 집단에 대한   개인투자자의 투자는 소폭 상승함</a:t>
            </a:r>
            <a:endParaRPr lang="en-US" altLang="ko-KR" sz="16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89561" y="1157475"/>
            <a:ext cx="4447589" cy="2828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marL="285735" indent="-285736">
              <a:lnSpc>
                <a:spcPct val="150000"/>
              </a:lnSpc>
              <a:buFont typeface="나눔고딕" panose="020D0604000000000000" pitchFamily="50" charset="-127"/>
              <a:buChar char="▶"/>
            </a:pP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개인투자자순매수비율은</a:t>
            </a:r>
            <a:endParaRPr lang="en-US" altLang="ko-KR" sz="16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    </a:t>
            </a:r>
            <a:r>
              <a:rPr lang="ko-KR" altLang="en-US" sz="16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풋백옵션제도</a:t>
            </a:r>
            <a:r>
              <a:rPr lang="en-US" altLang="ko-KR" sz="16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폐지 </a:t>
            </a:r>
            <a:r>
              <a:rPr lang="ko-KR" altLang="en-US" sz="16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후 </a:t>
            </a:r>
            <a:r>
              <a:rPr lang="en-US" altLang="ko-KR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5.97%p</a:t>
            </a:r>
            <a:r>
              <a:rPr lang="en-US" altLang="ko-KR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</a:rPr>
              <a:t> 증가함</a:t>
            </a:r>
            <a:endParaRPr lang="en-US" altLang="ko-KR" sz="16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</a:endParaRPr>
          </a:p>
          <a:p>
            <a:pPr marL="285735" indent="-285736">
              <a:lnSpc>
                <a:spcPct val="150000"/>
              </a:lnSpc>
              <a:buFont typeface="나눔고딕" panose="020D0604000000000000" pitchFamily="50" charset="-127"/>
              <a:buChar char="▶"/>
            </a:pPr>
            <a:r>
              <a:rPr lang="ko-KR" altLang="en-US" sz="16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풋백옵션제도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폐지 후</a:t>
            </a:r>
            <a:endParaRPr lang="en-US" altLang="ko-KR" sz="16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개인투자자의 레몬기업 투자는 </a:t>
            </a:r>
            <a:r>
              <a:rPr lang="en-US" altLang="ko-KR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배</a:t>
            </a:r>
            <a:r>
              <a:rPr lang="ko-KR" altLang="en-US" sz="1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이상 증가</a:t>
            </a:r>
            <a:endParaRPr lang="en-US" altLang="ko-KR" sz="16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40482" y="759135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공모가 </a:t>
            </a:r>
            <a:r>
              <a:rPr lang="ko-KR" altLang="en-US" sz="20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이하 집단 </a:t>
            </a:r>
            <a:r>
              <a:rPr lang="en-US" altLang="ko-KR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(</a:t>
            </a:r>
            <a:r>
              <a:rPr lang="ko-KR" altLang="en-US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평균</a:t>
            </a:r>
            <a:r>
              <a:rPr lang="en-US" altLang="ko-KR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)</a:t>
            </a:r>
            <a:endParaRPr lang="en-US" altLang="ko-KR" sz="1600" b="1" dirty="0">
              <a:ln w="9525">
                <a:solidFill>
                  <a:schemeClr val="bg1">
                    <a:alpha val="31000"/>
                  </a:schemeClr>
                </a:solidFill>
              </a:ln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3414" y="7684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공모가 </a:t>
            </a:r>
            <a:r>
              <a:rPr lang="ko-KR" altLang="en-US" sz="20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이상 집단 </a:t>
            </a:r>
            <a:r>
              <a:rPr lang="en-US" altLang="ko-KR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(</a:t>
            </a:r>
            <a:r>
              <a:rPr lang="ko-KR" altLang="en-US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평균</a:t>
            </a:r>
            <a:r>
              <a:rPr lang="en-US" altLang="ko-KR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)</a:t>
            </a:r>
            <a:endParaRPr lang="en-US" altLang="ko-KR" sz="1600" b="1" dirty="0">
              <a:ln w="9525">
                <a:solidFill>
                  <a:schemeClr val="bg1">
                    <a:alpha val="31000"/>
                  </a:schemeClr>
                </a:solidFill>
              </a:ln>
              <a:latin typeface="+mj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046495" y="4459547"/>
            <a:ext cx="1611049" cy="276995"/>
            <a:chOff x="5975999" y="4262402"/>
            <a:chExt cx="1611049" cy="276995"/>
          </a:xfrm>
        </p:grpSpPr>
        <p:sp>
          <p:nvSpPr>
            <p:cNvPr id="46" name="TextBox 45"/>
            <p:cNvSpPr txBox="1"/>
            <p:nvPr/>
          </p:nvSpPr>
          <p:spPr>
            <a:xfrm>
              <a:off x="5975999" y="4262402"/>
              <a:ext cx="1611049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ko-KR" sz="1200" dirty="0">
                  <a:latin typeface="+mn-ea"/>
                </a:rPr>
                <a:t>(</a:t>
              </a:r>
              <a:r>
                <a:rPr lang="ko-KR" altLang="en-US" sz="1200" dirty="0" smtClean="0">
                  <a:latin typeface="+mn-ea"/>
                </a:rPr>
                <a:t>단위</a:t>
              </a:r>
              <a:r>
                <a:rPr lang="en-US" altLang="ko-KR" sz="1200" dirty="0" smtClean="0">
                  <a:latin typeface="+mn-ea"/>
                </a:rPr>
                <a:t>: %)(    </a:t>
              </a:r>
              <a:r>
                <a:rPr lang="en-US" altLang="ko-KR" sz="1200" dirty="0">
                  <a:latin typeface="+mn-ea"/>
                </a:rPr>
                <a:t>: </a:t>
              </a:r>
              <a:r>
                <a:rPr lang="ko-KR" altLang="en-US" sz="1200" dirty="0" err="1">
                  <a:latin typeface="+mn-ea"/>
                </a:rPr>
                <a:t>중간값</a:t>
              </a:r>
              <a:r>
                <a:rPr lang="en-US" altLang="ko-KR" sz="1200" dirty="0">
                  <a:latin typeface="+mn-ea"/>
                </a:rPr>
                <a:t>)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6759115" y="4334293"/>
              <a:ext cx="117935" cy="1188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08539" y="4459547"/>
            <a:ext cx="1611049" cy="276995"/>
            <a:chOff x="5975999" y="4262402"/>
            <a:chExt cx="1611049" cy="276995"/>
          </a:xfrm>
        </p:grpSpPr>
        <p:sp>
          <p:nvSpPr>
            <p:cNvPr id="49" name="TextBox 48"/>
            <p:cNvSpPr txBox="1"/>
            <p:nvPr/>
          </p:nvSpPr>
          <p:spPr>
            <a:xfrm>
              <a:off x="5975999" y="4262402"/>
              <a:ext cx="1611049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en-US" altLang="ko-KR" sz="1200" dirty="0">
                  <a:latin typeface="+mn-ea"/>
                </a:rPr>
                <a:t>(</a:t>
              </a:r>
              <a:r>
                <a:rPr lang="ko-KR" altLang="en-US" sz="1200" dirty="0" smtClean="0">
                  <a:latin typeface="+mn-ea"/>
                </a:rPr>
                <a:t>단위</a:t>
              </a:r>
              <a:r>
                <a:rPr lang="en-US" altLang="ko-KR" sz="1200" dirty="0" smtClean="0">
                  <a:latin typeface="+mn-ea"/>
                </a:rPr>
                <a:t>: %)(    </a:t>
              </a:r>
              <a:r>
                <a:rPr lang="en-US" altLang="ko-KR" sz="1200" dirty="0">
                  <a:latin typeface="+mn-ea"/>
                </a:rPr>
                <a:t>: </a:t>
              </a:r>
              <a:r>
                <a:rPr lang="ko-KR" altLang="en-US" sz="1200" dirty="0" err="1">
                  <a:latin typeface="+mn-ea"/>
                </a:rPr>
                <a:t>중간값</a:t>
              </a:r>
              <a:r>
                <a:rPr lang="en-US" altLang="ko-KR" sz="1200" dirty="0">
                  <a:latin typeface="+mn-ea"/>
                </a:rPr>
                <a:t>)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6759115" y="4334293"/>
              <a:ext cx="117935" cy="1188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29550" y="1388410"/>
            <a:ext cx="1087625" cy="844997"/>
            <a:chOff x="2629550" y="1388410"/>
            <a:chExt cx="1087625" cy="844997"/>
          </a:xfrm>
        </p:grpSpPr>
        <p:sp>
          <p:nvSpPr>
            <p:cNvPr id="42" name="오른쪽 화살표 41"/>
            <p:cNvSpPr/>
            <p:nvPr/>
          </p:nvSpPr>
          <p:spPr>
            <a:xfrm rot="19637102">
              <a:off x="2629550" y="1388410"/>
              <a:ext cx="519119" cy="276245"/>
            </a:xfrm>
            <a:prstGeom prst="rightArrow">
              <a:avLst/>
            </a:prstGeom>
            <a:solidFill>
              <a:srgbClr val="D2000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76673" y="1679409"/>
              <a:ext cx="9405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1.87%p</a:t>
              </a:r>
            </a:p>
            <a:p>
              <a:pPr algn="ctr"/>
              <a:r>
                <a:rPr lang="ko-KR" altLang="en-US" sz="15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증가</a:t>
              </a:r>
              <a:endParaRPr lang="ko-KR" altLang="en-US" sz="15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D20000"/>
                </a:solidFill>
                <a:latin typeface="나눔바른고딕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187461" y="1662342"/>
            <a:ext cx="1161580" cy="1168189"/>
            <a:chOff x="7187461" y="1662342"/>
            <a:chExt cx="1161580" cy="1168189"/>
          </a:xfrm>
        </p:grpSpPr>
        <p:sp>
          <p:nvSpPr>
            <p:cNvPr id="43" name="오른쪽 화살표 42"/>
            <p:cNvSpPr/>
            <p:nvPr/>
          </p:nvSpPr>
          <p:spPr>
            <a:xfrm rot="18233358">
              <a:off x="6773287" y="2076516"/>
              <a:ext cx="1103272" cy="274924"/>
            </a:xfrm>
            <a:prstGeom prst="rightArrow">
              <a:avLst/>
            </a:prstGeom>
            <a:solidFill>
              <a:srgbClr val="D2000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408539" y="2276533"/>
              <a:ext cx="9405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5.97%p</a:t>
              </a:r>
            </a:p>
            <a:p>
              <a:pPr algn="ctr"/>
              <a:r>
                <a:rPr lang="ko-KR" altLang="en-US" sz="15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D20000"/>
                  </a:solidFill>
                  <a:latin typeface="나눔바른고딕"/>
                </a:rPr>
                <a:t>증가</a:t>
              </a:r>
              <a:endParaRPr lang="ko-KR" altLang="en-US" sz="15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D20000"/>
                </a:solidFill>
                <a:latin typeface="나눔바른고딕"/>
              </a:endParaRPr>
            </a:p>
          </p:txBody>
        </p:sp>
      </p:grpSp>
      <p:sp>
        <p:nvSpPr>
          <p:cNvPr id="39" name="타원 38"/>
          <p:cNvSpPr/>
          <p:nvPr/>
        </p:nvSpPr>
        <p:spPr>
          <a:xfrm>
            <a:off x="3412827" y="1438704"/>
            <a:ext cx="91986" cy="1223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ko-KR" altLang="en-US" sz="1400"/>
          </a:p>
        </p:txBody>
      </p:sp>
      <p:grpSp>
        <p:nvGrpSpPr>
          <p:cNvPr id="38" name="그룹 37"/>
          <p:cNvGrpSpPr/>
          <p:nvPr/>
        </p:nvGrpSpPr>
        <p:grpSpPr>
          <a:xfrm>
            <a:off x="73778" y="57953"/>
            <a:ext cx="5755521" cy="338550"/>
            <a:chOff x="73778" y="57953"/>
            <a:chExt cx="4434538" cy="338550"/>
          </a:xfrm>
        </p:grpSpPr>
        <p:sp>
          <p:nvSpPr>
            <p:cNvPr id="40" name="TextBox 39"/>
            <p:cNvSpPr txBox="1"/>
            <p:nvPr/>
          </p:nvSpPr>
          <p:spPr>
            <a:xfrm>
              <a:off x="73778" y="57953"/>
              <a:ext cx="1510342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기초통계량분석</a:t>
              </a:r>
              <a:endPara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41939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보유기간초과수익률 분석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11567" y="59312"/>
              <a:ext cx="1596749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개인투자자순매수비율 분석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52" name="직선 연결선 51"/>
          <p:cNvCxnSpPr/>
          <p:nvPr/>
        </p:nvCxnSpPr>
        <p:spPr>
          <a:xfrm>
            <a:off x="1744280" y="349705"/>
            <a:ext cx="8383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06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7" grpId="0"/>
      <p:bldP spid="11" grpId="0"/>
      <p:bldP spid="11" grpId="1"/>
      <p:bldP spid="12" grpId="0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64911" y="1271396"/>
            <a:ext cx="3614183" cy="2600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4</a:t>
            </a: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실증분석 개요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3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T-test</a:t>
            </a:r>
          </a:p>
          <a:p>
            <a:pPr algn="ctr"/>
            <a:endParaRPr lang="en-US" altLang="ko-KR" sz="3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로지스틱회귀분석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3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실증분석 결론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09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6009"/>
          </a:xfrm>
        </p:spPr>
      </p:pic>
      <p:sp>
        <p:nvSpPr>
          <p:cNvPr id="5" name="직사각형 4"/>
          <p:cNvSpPr/>
          <p:nvPr/>
        </p:nvSpPr>
        <p:spPr>
          <a:xfrm>
            <a:off x="-1" y="0"/>
            <a:ext cx="9144001" cy="51435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4909" y="1571476"/>
            <a:ext cx="3614183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작용과 반작용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3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성장과 그 이면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3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정보비대칭</a:t>
            </a:r>
            <a:endParaRPr lang="en-US" altLang="ko-KR" sz="20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49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537642" y="519620"/>
            <a:ext cx="7260689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개인투자자 보호방안 연구</a:t>
            </a:r>
            <a:endParaRPr lang="ko-KR" altLang="en-US" sz="24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63042" y="1223779"/>
            <a:ext cx="5153602" cy="338554"/>
            <a:chOff x="1184852" y="1223779"/>
            <a:chExt cx="5153602" cy="338554"/>
          </a:xfrm>
        </p:grpSpPr>
        <p:sp>
          <p:nvSpPr>
            <p:cNvPr id="49" name="TextBox 48"/>
            <p:cNvSpPr txBox="1"/>
            <p:nvPr/>
          </p:nvSpPr>
          <p:spPr>
            <a:xfrm>
              <a:off x="1184853" y="1223779"/>
              <a:ext cx="5153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레몬 사전판별기준 실증연구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1184852" y="1541552"/>
              <a:ext cx="2448000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660097" y="1670347"/>
            <a:ext cx="5399948" cy="738664"/>
            <a:chOff x="682197" y="1670347"/>
            <a:chExt cx="5399948" cy="738664"/>
          </a:xfrm>
        </p:grpSpPr>
        <p:sp>
          <p:nvSpPr>
            <p:cNvPr id="48" name="TextBox 47"/>
            <p:cNvSpPr txBox="1"/>
            <p:nvPr/>
          </p:nvSpPr>
          <p:spPr>
            <a:xfrm>
              <a:off x="1630665" y="1670347"/>
              <a:ext cx="44514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두 집단 간의 평균값 산출 및  통계적 검증</a:t>
              </a:r>
              <a:endParaRPr lang="en-US" altLang="ko-KR" sz="14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집단 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양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(+)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의 성과  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/  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음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(-)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의 성과</a:t>
              </a:r>
              <a:endParaRPr lang="en-US" altLang="ko-KR" sz="14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표본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기간 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대상표본 및 분석기간은 기초통계량과 동일</a:t>
              </a:r>
              <a:endParaRPr lang="en-US" altLang="ko-KR" sz="14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2197" y="1873918"/>
              <a:ext cx="100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T-test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563042" y="3578604"/>
            <a:ext cx="4018889" cy="338554"/>
            <a:chOff x="1212160" y="3578604"/>
            <a:chExt cx="4018889" cy="338554"/>
          </a:xfrm>
        </p:grpSpPr>
        <p:sp>
          <p:nvSpPr>
            <p:cNvPr id="35" name="TextBox 34"/>
            <p:cNvSpPr txBox="1"/>
            <p:nvPr/>
          </p:nvSpPr>
          <p:spPr>
            <a:xfrm>
              <a:off x="1212160" y="3578604"/>
              <a:ext cx="40188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시장효율성 제고방안 연구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1219489" y="3896377"/>
              <a:ext cx="2448000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603255" y="1675987"/>
            <a:ext cx="6793754" cy="1640391"/>
            <a:chOff x="625355" y="1675987"/>
            <a:chExt cx="6793754" cy="1640391"/>
          </a:xfrm>
        </p:grpSpPr>
        <p:grpSp>
          <p:nvGrpSpPr>
            <p:cNvPr id="14" name="그룹 13"/>
            <p:cNvGrpSpPr/>
            <p:nvPr/>
          </p:nvGrpSpPr>
          <p:grpSpPr>
            <a:xfrm>
              <a:off x="625355" y="1675987"/>
              <a:ext cx="1005310" cy="1603652"/>
              <a:chOff x="1215327" y="1358959"/>
              <a:chExt cx="1005310" cy="160365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215327" y="2332814"/>
                <a:ext cx="10053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err="1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rPr>
                  <a:t>로지스틱</a:t>
                </a:r>
                <a:endParaRPr lang="en-US" altLang="ko-KR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endParaRPr>
              </a:p>
              <a:p>
                <a:r>
                  <a:rPr lang="ko-KR" altLang="en-US" sz="16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rPr>
                  <a:t>회귀분석</a:t>
                </a:r>
                <a:endPara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2135034" y="2287643"/>
                <a:ext cx="0" cy="674968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2135034" y="1358959"/>
                <a:ext cx="0" cy="674968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1630665" y="2577714"/>
              <a:ext cx="57884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종속변수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공모가 이상 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: 0/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이하 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: 1)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에 독립변수가 미치는 영향을 분석</a:t>
              </a:r>
              <a:endParaRPr lang="en-US" altLang="ko-KR" sz="14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집단 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양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(+)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의 성과  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/  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음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(-)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의 성과</a:t>
              </a:r>
              <a:endParaRPr lang="en-US" altLang="ko-KR" sz="14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표본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기간 </a:t>
              </a:r>
              <a:r>
                <a: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대상표본 및 분석기간은 기초통계량과 동</a:t>
              </a:r>
              <a:r>
                <a:rPr lang="ko-KR" altLang="en-US" sz="14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일</a:t>
              </a:r>
              <a:endParaRPr lang="en-US" altLang="ko-KR" sz="14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3778" y="51496"/>
            <a:ext cx="7289907" cy="345007"/>
            <a:chOff x="73778" y="51496"/>
            <a:chExt cx="7289907" cy="345007"/>
          </a:xfrm>
        </p:grpSpPr>
        <p:grpSp>
          <p:nvGrpSpPr>
            <p:cNvPr id="46" name="그룹 45"/>
            <p:cNvGrpSpPr/>
            <p:nvPr/>
          </p:nvGrpSpPr>
          <p:grpSpPr>
            <a:xfrm>
              <a:off x="73778" y="57953"/>
              <a:ext cx="5629676" cy="338550"/>
              <a:chOff x="73778" y="57953"/>
              <a:chExt cx="5629676" cy="338550"/>
            </a:xfrm>
          </p:grpSpPr>
          <p:grpSp>
            <p:nvGrpSpPr>
              <p:cNvPr id="51" name="그룹 50"/>
              <p:cNvGrpSpPr/>
              <p:nvPr/>
            </p:nvGrpSpPr>
            <p:grpSpPr>
              <a:xfrm>
                <a:off x="73778" y="57953"/>
                <a:ext cx="3956099" cy="338550"/>
                <a:chOff x="73778" y="57953"/>
                <a:chExt cx="3956099" cy="338550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73778" y="57953"/>
                  <a:ext cx="915627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실증분석</a:t>
                  </a:r>
                  <a:endPara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902640" y="57953"/>
                  <a:ext cx="1526925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실증분석 개요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2433128" y="59312"/>
                  <a:ext cx="1596749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T-test </a:t>
                  </a:r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결과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4059951" y="57955"/>
                <a:ext cx="1643503" cy="276995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ko-KR" altLang="en-US" sz="1200" dirty="0" err="1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rPr>
                  <a:t>로지스틱회귀분석</a:t>
                </a:r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rPr>
                  <a:t> 결과</a:t>
                </a:r>
                <a:endPara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720182" y="51496"/>
              <a:ext cx="1643503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  <a:ea typeface="+mj-ea"/>
                </a:rPr>
                <a:t>실증분석 결론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FB6C0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56" name="직선 연결선 55"/>
          <p:cNvCxnSpPr/>
          <p:nvPr/>
        </p:nvCxnSpPr>
        <p:spPr>
          <a:xfrm>
            <a:off x="1128010" y="349705"/>
            <a:ext cx="9000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834161" y="4003951"/>
            <a:ext cx="7093257" cy="609398"/>
            <a:chOff x="856261" y="4003951"/>
            <a:chExt cx="7093257" cy="609398"/>
          </a:xfrm>
        </p:grpSpPr>
        <p:grpSp>
          <p:nvGrpSpPr>
            <p:cNvPr id="16" name="그룹 15"/>
            <p:cNvGrpSpPr/>
            <p:nvPr/>
          </p:nvGrpSpPr>
          <p:grpSpPr>
            <a:xfrm>
              <a:off x="1545062" y="4003951"/>
              <a:ext cx="6404456" cy="609398"/>
              <a:chOff x="2135034" y="3803926"/>
              <a:chExt cx="6404456" cy="609398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231517" y="3803926"/>
                <a:ext cx="6307973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국내 </a:t>
                </a:r>
                <a:r>
                  <a:rPr lang="en-US" altLang="ko-KR" sz="1400" b="1" dirty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:</a:t>
                </a:r>
                <a:r>
                  <a:rPr lang="en-US" altLang="ko-KR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개인투자자의 정보접근성에 관련된 제도 검토 </a:t>
                </a:r>
                <a:endPara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해외 </a:t>
                </a:r>
                <a:r>
                  <a:rPr lang="en-US" altLang="ko-KR" sz="1400" b="1" dirty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:</a:t>
                </a:r>
                <a:r>
                  <a:rPr lang="en-US" altLang="ko-KR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미국</a:t>
                </a:r>
                <a:r>
                  <a:rPr lang="en-US" altLang="ko-KR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영국</a:t>
                </a:r>
                <a:r>
                  <a:rPr lang="en-US" altLang="ko-KR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일본</a:t>
                </a:r>
                <a:r>
                  <a:rPr lang="en-US" altLang="ko-KR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홍콩</a:t>
                </a:r>
                <a:r>
                  <a:rPr lang="en-US" altLang="ko-KR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 smtClean="0">
                    <a:ln w="9525">
                      <a:solidFill>
                        <a:schemeClr val="bg1">
                          <a:alpha val="31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독일 세계 주요거래소의 제도적 현황 검토</a:t>
                </a:r>
                <a:endParaRPr lang="en-US" altLang="ko-KR" sz="14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2135034" y="3856968"/>
                <a:ext cx="0" cy="525517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856261" y="4142010"/>
              <a:ext cx="594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제도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47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표 100"/>
          <p:cNvGraphicFramePr>
            <a:graphicFrameLocks noGrp="1"/>
          </p:cNvGraphicFramePr>
          <p:nvPr>
            <p:extLst/>
          </p:nvPr>
        </p:nvGraphicFramePr>
        <p:xfrm>
          <a:off x="3051865" y="2791705"/>
          <a:ext cx="2824444" cy="1163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111"/>
                <a:gridCol w="706111"/>
                <a:gridCol w="706111"/>
                <a:gridCol w="706111"/>
              </a:tblGrid>
              <a:tr h="2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부채비율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2367" marR="42367" marT="21183" marB="21183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전체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전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후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194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이상</a:t>
                      </a:r>
                      <a:endParaRPr lang="ko-KR" altLang="en-US" sz="1000" spc="-15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1.0446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42367" marR="42367" marT="21183" marB="2118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0.9486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2367" marR="42367" marT="21183" marB="2118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1.2951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2367" marR="42367" marT="21183" marB="21183"/>
                </a:tc>
              </a:tr>
              <a:tr h="194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이하</a:t>
                      </a:r>
                      <a:endParaRPr lang="ko-KR" altLang="en-US" sz="1000" spc="-15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0.9564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2367" marR="42367" marT="21183" marB="2118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0.9476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2367" marR="42367" marT="21183" marB="2118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0.9700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2367" marR="42367" marT="21183" marB="21183"/>
                </a:tc>
              </a:tr>
              <a:tr h="194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T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통계량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1.3634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2367" marR="42367" marT="21183" marB="2118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0.0170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2367" marR="42367" marT="21183" marB="2118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2.1114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2367" marR="42367" marT="21183" marB="21183"/>
                </a:tc>
              </a:tr>
              <a:tr h="194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P-value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42367" marR="42367" marT="21183" marB="2118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42367" marR="42367" marT="21183" marB="2118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**</a:t>
                      </a: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2367" marR="42367" marT="21183" marB="21183"/>
                </a:tc>
              </a:tr>
            </a:tbl>
          </a:graphicData>
        </a:graphic>
      </p:graphicFrame>
      <p:graphicFrame>
        <p:nvGraphicFramePr>
          <p:cNvPr id="102" name="표 101"/>
          <p:cNvGraphicFramePr>
            <a:graphicFrameLocks noGrp="1"/>
          </p:cNvGraphicFramePr>
          <p:nvPr>
            <p:extLst/>
          </p:nvPr>
        </p:nvGraphicFramePr>
        <p:xfrm>
          <a:off x="5962440" y="2791705"/>
          <a:ext cx="2878960" cy="1163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40"/>
                <a:gridCol w="719740"/>
                <a:gridCol w="719740"/>
                <a:gridCol w="719740"/>
              </a:tblGrid>
              <a:tr h="270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PER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3186" marR="43186" marT="21593" marB="21593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전체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전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후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19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공모가 이상</a:t>
                      </a:r>
                      <a:endParaRPr lang="ko-KR" altLang="en-US" sz="1000" spc="-15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10.8497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3186" marR="43186" marT="21593" marB="215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10.7972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3186" marR="43186" marT="21593" marB="215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10.9875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3186" marR="43186" marT="21593" marB="21593"/>
                </a:tc>
              </a:tr>
              <a:tr h="19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공모가 이하</a:t>
                      </a:r>
                      <a:endParaRPr lang="ko-KR" altLang="en-US" sz="1000" spc="-15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9.2277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3186" marR="43186" marT="21593" marB="215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9.8553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3186" marR="43186" marT="21593" marB="215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8.2516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3186" marR="43186" marT="21593" marB="21593"/>
                </a:tc>
              </a:tr>
              <a:tr h="19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T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통계량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0.8552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3186" marR="43186" marT="21593" marB="215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0.3524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3186" marR="43186" marT="21593" marB="215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1.3368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43186" marR="43186" marT="21593" marB="21593"/>
                </a:tc>
              </a:tr>
              <a:tr h="19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43186" marR="43186" marT="21593" marB="2159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43186" marR="43186" marT="21593" marB="2159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**</a:t>
                      </a: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3186" marR="43186" marT="21593" marB="21593"/>
                </a:tc>
              </a:tr>
            </a:tbl>
          </a:graphicData>
        </a:graphic>
      </p:graphicFrame>
      <p:graphicFrame>
        <p:nvGraphicFramePr>
          <p:cNvPr id="105" name="표 104"/>
          <p:cNvGraphicFramePr>
            <a:graphicFrameLocks noGrp="1"/>
          </p:cNvGraphicFramePr>
          <p:nvPr>
            <p:extLst/>
          </p:nvPr>
        </p:nvGraphicFramePr>
        <p:xfrm>
          <a:off x="258058" y="2791705"/>
          <a:ext cx="2694976" cy="1163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744"/>
                <a:gridCol w="673744"/>
                <a:gridCol w="673744"/>
                <a:gridCol w="673744"/>
              </a:tblGrid>
              <a:tr h="2652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자산규모</a:t>
                      </a:r>
                      <a:endParaRPr lang="ko-KR" altLang="en-US" sz="10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</a:txBody>
                  <a:tcPr marL="33629" marR="33629" marT="16815" marB="16815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전체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전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후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195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이상</a:t>
                      </a:r>
                      <a:endParaRPr lang="ko-KR" altLang="en-US" sz="1000" spc="-15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고딕 ExtraBold" panose="020D0904000000000000" pitchFamily="50" charset="-127"/>
                        </a:rPr>
                        <a:t>186.2</a:t>
                      </a: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25222" marR="25222" marT="12611" marB="1261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고딕 ExtraBold" panose="020D0904000000000000" pitchFamily="50" charset="-127"/>
                        </a:rPr>
                        <a:t>37.1</a:t>
                      </a: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25222" marR="25222" marT="12611" marB="1261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577.6</a:t>
                      </a: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25222" marR="25222" marT="12611" marB="12611" anchor="ctr"/>
                </a:tc>
              </a:tr>
              <a:tr h="195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15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이하</a:t>
                      </a:r>
                      <a:endParaRPr lang="ko-KR" altLang="en-US" sz="1000" spc="-15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113.1</a:t>
                      </a: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25222" marR="25222" marT="12611" marB="1261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125.7</a:t>
                      </a: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25222" marR="25222" marT="12611" marB="1261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93.6</a:t>
                      </a: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25222" marR="25222" marT="12611" marB="12611" anchor="ctr"/>
                </a:tc>
              </a:tr>
              <a:tr h="195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T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통계량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0.5422</a:t>
                      </a: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25222" marR="25222" marT="12611" marB="1261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-2.3760</a:t>
                      </a: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25222" marR="25222" marT="12611" marB="1261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1.2048</a:t>
                      </a: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25222" marR="25222" marT="12611" marB="12611" anchor="ctr"/>
                </a:tc>
              </a:tr>
              <a:tr h="195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P-value</a:t>
                      </a:r>
                      <a:endParaRPr lang="ko-KR" altLang="en-US" sz="10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3629" marR="33629" marT="16815" marB="1681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**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33629" marR="33629" marT="16815" marB="1681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3629" marR="33629" marT="16815" marB="16815"/>
                </a:tc>
              </a:tr>
            </a:tbl>
          </a:graphicData>
        </a:graphic>
      </p:graphicFrame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4667536" y="1406393"/>
          <a:ext cx="4317240" cy="1514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310"/>
                <a:gridCol w="1079310"/>
                <a:gridCol w="1079310"/>
                <a:gridCol w="1079310"/>
              </a:tblGrid>
              <a:tr h="453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보유기간</a:t>
                      </a:r>
                      <a:endParaRPr lang="en-US" altLang="ko-KR" sz="13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초과수익률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4759" marR="64759" marT="32379" marB="3237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전체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4759" marR="64759" marT="32379" marB="3237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전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4759" marR="64759" marT="32379" marB="3237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후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4759" marR="64759" marT="32379" marB="32379"/>
                </a:tc>
              </a:tr>
              <a:tr h="26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이상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0.7514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0.8236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0.5618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26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이하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-0.2236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-0.2174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-0.2333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26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T </a:t>
                      </a: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통계량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19.9750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14.9940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17.1633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26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P-value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ea"/>
                          <a:ea typeface="+mn-ea"/>
                        </a:rPr>
                        <a:t>***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4759" marR="64759" marT="32379" marB="323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ea"/>
                          <a:ea typeface="+mn-ea"/>
                        </a:rPr>
                        <a:t>***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4759" marR="64759" marT="32379" marB="323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ea"/>
                          <a:ea typeface="+mn-ea"/>
                        </a:rPr>
                        <a:t>***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4759" marR="64759" marT="32379" marB="32379"/>
                </a:tc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151867" y="1400341"/>
          <a:ext cx="4342132" cy="151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533"/>
                <a:gridCol w="1085533"/>
                <a:gridCol w="1085533"/>
                <a:gridCol w="1085533"/>
              </a:tblGrid>
              <a:tr h="45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개인투자자 </a:t>
                      </a:r>
                      <a:endParaRPr lang="en-US" altLang="ko-KR" sz="13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순매수비율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전체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전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후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264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이상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0.0786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0.0734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0.0921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264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이하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0.0783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0.0548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0.1145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264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T </a:t>
                      </a: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통계량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0.0619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3.0949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-2.6621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264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P-value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***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***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 marL="65132" marR="65132" marT="32566" marB="32566"/>
                </a:tc>
              </a:tr>
            </a:tbl>
          </a:graphicData>
        </a:graphic>
      </p:graphicFrame>
      <p:graphicFrame>
        <p:nvGraphicFramePr>
          <p:cNvPr id="99" name="표 98"/>
          <p:cNvGraphicFramePr>
            <a:graphicFrameLocks noGrp="1"/>
          </p:cNvGraphicFramePr>
          <p:nvPr>
            <p:extLst/>
          </p:nvPr>
        </p:nvGraphicFramePr>
        <p:xfrm>
          <a:off x="263336" y="861006"/>
          <a:ext cx="4108568" cy="143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142"/>
                <a:gridCol w="1027142"/>
                <a:gridCol w="1027142"/>
                <a:gridCol w="1027142"/>
              </a:tblGrid>
              <a:tr h="368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영업이익률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745" marR="65745" marT="32871" marB="3287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전체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전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후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267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이상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0.1332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745" marR="65745" marT="32871" marB="328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0.1371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745" marR="65745" marT="32871" marB="328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0.1230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745" marR="65745" marT="32871" marB="32871"/>
                </a:tc>
              </a:tr>
              <a:tr h="267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이하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0.1599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745" marR="65745" marT="32871" marB="328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0.1441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745" marR="65745" marT="32871" marB="328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0.1843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745" marR="65745" marT="32871" marB="32871"/>
                </a:tc>
              </a:tr>
              <a:tr h="26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T </a:t>
                      </a: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통계량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/>
                        <a:t>-</a:t>
                      </a:r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2.0719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745" marR="65745" marT="32871" marB="328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-0.5352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745" marR="65745" marT="32871" marB="328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-2.1169</a:t>
                      </a:r>
                      <a:endParaRPr lang="ko-KR" altLang="en-US" sz="13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745" marR="65745" marT="32871" marB="32871"/>
                </a:tc>
              </a:tr>
              <a:tr h="26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P-value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ea"/>
                          <a:ea typeface="+mn-ea"/>
                        </a:rPr>
                        <a:t>**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5745" marR="65745" marT="32871" marB="3287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65745" marR="65745" marT="32871" marB="3287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ea"/>
                          <a:ea typeface="+mn-ea"/>
                        </a:rPr>
                        <a:t>**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5745" marR="65745" marT="32871" marB="32871"/>
                </a:tc>
              </a:tr>
            </a:tbl>
          </a:graphicData>
        </a:graphic>
      </p:graphicFrame>
      <p:graphicFrame>
        <p:nvGraphicFramePr>
          <p:cNvPr id="100" name="표 99"/>
          <p:cNvGraphicFramePr>
            <a:graphicFrameLocks noGrp="1"/>
          </p:cNvGraphicFramePr>
          <p:nvPr>
            <p:extLst/>
          </p:nvPr>
        </p:nvGraphicFramePr>
        <p:xfrm>
          <a:off x="4732978" y="861302"/>
          <a:ext cx="4108568" cy="1438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142"/>
                <a:gridCol w="1027142"/>
                <a:gridCol w="1027142"/>
                <a:gridCol w="1027142"/>
              </a:tblGrid>
              <a:tr h="368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PBR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634" marR="65634" marT="32816" marB="3281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전체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전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폐지 후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</a:tr>
              <a:tr h="267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이상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2.1354</a:t>
                      </a:r>
                      <a:endParaRPr lang="ko-KR" altLang="en-US" sz="13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65634" marR="65634" marT="32816" marB="32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+mn-ea"/>
                        </a:rPr>
                        <a:t>1.8449</a:t>
                      </a:r>
                      <a:endParaRPr lang="ko-KR" altLang="en-US" sz="13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+mn-ea"/>
                      </a:endParaRPr>
                    </a:p>
                  </a:txBody>
                  <a:tcPr marL="49226" marR="49226" marT="24613" marB="2461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+mn-ea"/>
                        </a:rPr>
                        <a:t>2.8935</a:t>
                      </a:r>
                      <a:endParaRPr lang="ko-KR" altLang="en-US" sz="13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+mn-ea"/>
                      </a:endParaRPr>
                    </a:p>
                  </a:txBody>
                  <a:tcPr marL="49226" marR="49226" marT="24613" marB="24613" anchor="ctr"/>
                </a:tc>
              </a:tr>
              <a:tr h="267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공모가 이하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+mn-ea"/>
                        </a:rPr>
                        <a:t>2.5215</a:t>
                      </a:r>
                      <a:endParaRPr lang="ko-KR" altLang="en-US" sz="13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+mn-ea"/>
                      </a:endParaRPr>
                    </a:p>
                  </a:txBody>
                  <a:tcPr marL="49226" marR="49226" marT="24613" marB="2461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+mn-ea"/>
                        </a:rPr>
                        <a:t>2.4203</a:t>
                      </a:r>
                      <a:endParaRPr lang="ko-KR" altLang="en-US" sz="13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+mn-ea"/>
                      </a:endParaRPr>
                    </a:p>
                  </a:txBody>
                  <a:tcPr marL="49226" marR="49226" marT="24613" marB="2461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+mn-ea"/>
                        </a:rPr>
                        <a:t>2.6790</a:t>
                      </a:r>
                      <a:endParaRPr lang="ko-KR" altLang="en-US" sz="13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+mn-ea"/>
                      </a:endParaRPr>
                    </a:p>
                  </a:txBody>
                  <a:tcPr marL="49226" marR="49226" marT="24613" marB="24613" anchor="ctr"/>
                </a:tc>
              </a:tr>
              <a:tr h="267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T </a:t>
                      </a:r>
                      <a:r>
                        <a:rPr lang="ko-KR" altLang="en-US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통계량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+mn-ea"/>
                        </a:rPr>
                        <a:t>-1.8524</a:t>
                      </a:r>
                      <a:endParaRPr lang="ko-KR" altLang="en-US" sz="13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+mn-ea"/>
                      </a:endParaRPr>
                    </a:p>
                  </a:txBody>
                  <a:tcPr marL="49226" marR="49226" marT="24613" marB="2461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+mn-ea"/>
                        </a:rPr>
                        <a:t>-2.5066</a:t>
                      </a:r>
                      <a:endParaRPr lang="ko-KR" altLang="en-US" sz="13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+mn-ea"/>
                      </a:endParaRPr>
                    </a:p>
                  </a:txBody>
                  <a:tcPr marL="49226" marR="49226" marT="24613" marB="2461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+mn-ea"/>
                        </a:rPr>
                        <a:t>0.5019</a:t>
                      </a:r>
                      <a:endParaRPr lang="ko-KR" altLang="en-US" sz="13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+mn-ea"/>
                      </a:endParaRPr>
                    </a:p>
                  </a:txBody>
                  <a:tcPr marL="49226" marR="49226" marT="24613" marB="24613" anchor="ctr"/>
                </a:tc>
              </a:tr>
              <a:tr h="267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</a:rPr>
                        <a:t>P-value</a:t>
                      </a:r>
                      <a:endParaRPr lang="ko-KR" altLang="en-US" sz="13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</a:endParaRPr>
                    </a:p>
                  </a:txBody>
                  <a:tcPr marL="65132" marR="65132" marT="32566" marB="3256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5634" marR="65634" marT="32816" marB="3281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ea"/>
                          <a:ea typeface="+mn-ea"/>
                        </a:rPr>
                        <a:t>**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5634" marR="65634" marT="32816" marB="328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5634" marR="65634" marT="32816" marB="32816"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96254" y="765129"/>
          <a:ext cx="2804768" cy="975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192"/>
                <a:gridCol w="701192"/>
                <a:gridCol w="701192"/>
                <a:gridCol w="701192"/>
              </a:tblGrid>
              <a:tr h="298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개인투자자 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순매수비율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전체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전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후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</a:tr>
              <a:tr h="169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이상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0.0786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0.0734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0.0921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</a:tr>
              <a:tr h="169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이하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0.0783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0.0548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0.1145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</a:tr>
              <a:tr h="169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 </a:t>
                      </a:r>
                      <a:r>
                        <a:rPr lang="ko-KR" altLang="en-US" sz="800" dirty="0" smtClean="0"/>
                        <a:t>통계량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0.0619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3.0949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-2.6621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</a:tr>
              <a:tr h="169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P-value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***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***</a:t>
                      </a:r>
                      <a:endParaRPr lang="ko-KR" altLang="en-US" sz="800" dirty="0"/>
                    </a:p>
                  </a:txBody>
                  <a:tcPr marL="39716" marR="39716" marT="19858" marB="19858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3174672" y="760823"/>
          <a:ext cx="2793776" cy="986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44"/>
                <a:gridCol w="698444"/>
                <a:gridCol w="698444"/>
                <a:gridCol w="698444"/>
              </a:tblGrid>
              <a:tr h="300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보유기간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초과수익률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전체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전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후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</a:tr>
              <a:tr h="171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이상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0.7514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0.8236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0.5618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</a:tr>
              <a:tr h="171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이하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-0.2236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-0.2174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-0.2333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</a:tr>
              <a:tr h="171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 </a:t>
                      </a:r>
                      <a:r>
                        <a:rPr lang="ko-KR" altLang="en-US" sz="800" dirty="0" smtClean="0"/>
                        <a:t>통계량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19.9750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14.9940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17.1633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</a:tr>
              <a:tr h="171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P-value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***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***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***</a:t>
                      </a:r>
                      <a:endParaRPr lang="ko-KR" altLang="en-US" sz="800" dirty="0"/>
                    </a:p>
                  </a:txBody>
                  <a:tcPr marL="41908" marR="41908" marT="20953" marB="20953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142098" y="760824"/>
          <a:ext cx="2792996" cy="986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9"/>
                <a:gridCol w="698249"/>
                <a:gridCol w="698249"/>
                <a:gridCol w="698249"/>
              </a:tblGrid>
              <a:tr h="252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/>
                        <a:t>ROE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전체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전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후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</a:tr>
              <a:tr h="183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이상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0.3453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0.3362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0.3693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</a:tr>
              <a:tr h="183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이하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0.3497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0.3209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0.3947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</a:tr>
              <a:tr h="18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 </a:t>
                      </a:r>
                      <a:r>
                        <a:rPr lang="ko-KR" altLang="en-US" sz="800" dirty="0" smtClean="0"/>
                        <a:t>통계량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-0.2760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0.8014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-0.8402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</a:tr>
              <a:tr h="18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P-value</a:t>
                      </a:r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44974" marR="44974" marT="22487" marB="224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44974" marR="44974" marT="22487" marB="22487"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854051" y="473931"/>
            <a:ext cx="194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보유기간초과수익률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643570" y="457338"/>
            <a:ext cx="1846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영업이익률</a:t>
            </a:r>
            <a:endParaRPr lang="ko-KR" altLang="en-US" sz="20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520486" y="468504"/>
            <a:ext cx="1220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PBR</a:t>
            </a:r>
            <a:endParaRPr lang="ko-KR" altLang="en-US" sz="20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7751" y="473931"/>
            <a:ext cx="194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개인투자자순매수비율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3218"/>
              </p:ext>
            </p:extLst>
          </p:nvPr>
        </p:nvGraphicFramePr>
        <p:xfrm>
          <a:off x="209224" y="2396458"/>
          <a:ext cx="2178996" cy="7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749"/>
                <a:gridCol w="544749"/>
                <a:gridCol w="544749"/>
                <a:gridCol w="544749"/>
              </a:tblGrid>
              <a:tr h="1797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영업이익률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전체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폐지 전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폐지 후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</a:tr>
              <a:tr h="132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공모가 이상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0.1332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0.1371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0.1230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</a:tr>
              <a:tr h="132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공모가 이하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0.1599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0.1441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0.1843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</a:tr>
              <a:tr h="132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T </a:t>
                      </a:r>
                      <a:r>
                        <a:rPr lang="ko-KR" altLang="en-US" sz="700" dirty="0" smtClean="0"/>
                        <a:t>통계량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-2.0719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-0.5352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-2.1169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</a:tr>
              <a:tr h="132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P-value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**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2685" marR="32685" marT="16342" marB="163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**</a:t>
                      </a:r>
                      <a:endParaRPr lang="ko-KR" altLang="en-US" sz="700" dirty="0"/>
                    </a:p>
                  </a:txBody>
                  <a:tcPr marL="32685" marR="32685" marT="16342" marB="16342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42313"/>
              </p:ext>
            </p:extLst>
          </p:nvPr>
        </p:nvGraphicFramePr>
        <p:xfrm>
          <a:off x="2487389" y="2396458"/>
          <a:ext cx="2181888" cy="750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472"/>
                <a:gridCol w="545472"/>
                <a:gridCol w="545472"/>
                <a:gridCol w="545472"/>
              </a:tblGrid>
              <a:tr h="1810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매출액증가율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전체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폐지 전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폐지 후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</a:tr>
              <a:tr h="132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공모가 이상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0.5370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0.5591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0.4863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</a:tr>
              <a:tr h="132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공모가 이하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0.7603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0.6914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0.8516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</a:tr>
              <a:tr h="132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T </a:t>
                      </a:r>
                      <a:r>
                        <a:rPr lang="ko-KR" altLang="en-US" sz="700" dirty="0" smtClean="0"/>
                        <a:t>통계량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-1.3738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-1.0140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-0.9402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</a:tr>
              <a:tr h="132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P-value</a:t>
                      </a:r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2728" marR="32728" marT="16364" marB="16364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2728" marR="32728" marT="16364" marB="16364"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4768446" y="2390057"/>
          <a:ext cx="1994712" cy="73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678"/>
                <a:gridCol w="498678"/>
                <a:gridCol w="498678"/>
                <a:gridCol w="498678"/>
              </a:tblGrid>
              <a:tr h="1844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부채비율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전체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폐지 전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폐지 후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</a:tr>
              <a:tr h="132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공모가 이상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1.0446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0.9486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1.2951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</a:tr>
              <a:tr h="132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공모가 이하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0.9564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0.9476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0.9700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</a:tr>
              <a:tr h="132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T </a:t>
                      </a:r>
                      <a:r>
                        <a:rPr lang="ko-KR" altLang="en-US" sz="700" dirty="0" smtClean="0"/>
                        <a:t>통계량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1.3634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0.0170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2.1114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</a:tr>
              <a:tr h="132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P-value</a:t>
                      </a:r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29921" marR="29921" marT="14960" marB="14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**</a:t>
                      </a:r>
                      <a:endParaRPr lang="ko-KR" altLang="en-US" sz="7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921" marR="29921" marT="14960" marB="14960"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6862327" y="2398529"/>
          <a:ext cx="2031472" cy="73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68"/>
                <a:gridCol w="507868"/>
                <a:gridCol w="507868"/>
                <a:gridCol w="507868"/>
              </a:tblGrid>
              <a:tr h="1819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dirty="0" smtClean="0"/>
                        <a:t>PER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전체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폐지 전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700" dirty="0" smtClean="0"/>
                        <a:t>폐지 후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</a:tr>
              <a:tr h="131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공모가 이상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10.8497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10.7972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10.9875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</a:tr>
              <a:tr h="131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공모가 이하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9.2277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9.8553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8.2516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</a:tr>
              <a:tr h="131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T </a:t>
                      </a:r>
                      <a:r>
                        <a:rPr lang="ko-KR" altLang="en-US" sz="700" dirty="0" smtClean="0"/>
                        <a:t>통계량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0.8552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0.3524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1.3368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</a:tr>
              <a:tr h="131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P-value</a:t>
                      </a:r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0473" marR="30473" marT="15236" marB="1523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**</a:t>
                      </a:r>
                      <a:endParaRPr lang="ko-KR" altLang="en-US" sz="7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0473" marR="30473" marT="15236" marB="15236"/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96254" y="3928152"/>
          <a:ext cx="2804768" cy="916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192"/>
                <a:gridCol w="701192"/>
                <a:gridCol w="701192"/>
                <a:gridCol w="701192"/>
              </a:tblGrid>
              <a:tr h="233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/>
                        <a:t>PBR</a:t>
                      </a:r>
                      <a:endParaRPr lang="ko-KR" altLang="en-US" sz="800" dirty="0"/>
                    </a:p>
                  </a:txBody>
                  <a:tcPr marL="42072" marR="42072" marT="21036" marB="2103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전체</a:t>
                      </a:r>
                      <a:endParaRPr lang="ko-KR" altLang="en-US" sz="800" dirty="0"/>
                    </a:p>
                  </a:txBody>
                  <a:tcPr marL="42072" marR="42072" marT="21036" marB="2103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전</a:t>
                      </a:r>
                      <a:endParaRPr lang="ko-KR" altLang="en-US" sz="800" dirty="0"/>
                    </a:p>
                  </a:txBody>
                  <a:tcPr marL="42072" marR="42072" marT="21036" marB="21036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후</a:t>
                      </a:r>
                      <a:endParaRPr lang="ko-KR" altLang="en-US" sz="800" dirty="0"/>
                    </a:p>
                  </a:txBody>
                  <a:tcPr marL="42072" marR="42072" marT="21036" marB="21036"/>
                </a:tc>
              </a:tr>
              <a:tr h="170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이상</a:t>
                      </a:r>
                      <a:endParaRPr lang="ko-KR" altLang="en-US" sz="800" dirty="0"/>
                    </a:p>
                  </a:txBody>
                  <a:tcPr marL="42072" marR="42072" marT="21036" marB="2103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나눔고딕 ExtraBold" panose="020D0904000000000000" pitchFamily="50" charset="-127"/>
                        </a:rPr>
                        <a:t>2.1354</a:t>
                      </a:r>
                      <a:endParaRPr lang="ko-KR" altLang="en-US" sz="800" b="1" baseline="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42072" marR="42072" marT="21036" marB="2103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1.8449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554" marR="31554" marT="15777" marB="1577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2.8935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554" marR="31554" marT="15777" marB="15777" anchor="ctr"/>
                </a:tc>
              </a:tr>
              <a:tr h="170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이하</a:t>
                      </a:r>
                      <a:endParaRPr lang="ko-KR" altLang="en-US" sz="800" dirty="0"/>
                    </a:p>
                  </a:txBody>
                  <a:tcPr marL="42072" marR="42072" marT="21036" marB="2103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2.5215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554" marR="31554" marT="15777" marB="1577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2.4203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554" marR="31554" marT="15777" marB="1577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2.6790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554" marR="31554" marT="15777" marB="15777" anchor="ctr"/>
                </a:tc>
              </a:tr>
              <a:tr h="170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 </a:t>
                      </a:r>
                      <a:r>
                        <a:rPr lang="ko-KR" altLang="en-US" sz="800" dirty="0" smtClean="0"/>
                        <a:t>통계량</a:t>
                      </a:r>
                      <a:endParaRPr lang="ko-KR" altLang="en-US" sz="800" dirty="0"/>
                    </a:p>
                  </a:txBody>
                  <a:tcPr marL="42072" marR="42072" marT="21036" marB="2103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-1.8524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554" marR="31554" marT="15777" marB="1577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-2.5066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554" marR="31554" marT="15777" marB="1577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0.5019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554" marR="31554" marT="15777" marB="15777" anchor="ctr"/>
                </a:tc>
              </a:tr>
              <a:tr h="170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P-value</a:t>
                      </a:r>
                      <a:endParaRPr lang="ko-KR" altLang="en-US" sz="800" dirty="0"/>
                    </a:p>
                  </a:txBody>
                  <a:tcPr marL="42072" marR="42072" marT="21036" marB="210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*</a:t>
                      </a:r>
                      <a:endParaRPr lang="ko-KR" altLang="en-US" sz="800" dirty="0"/>
                    </a:p>
                  </a:txBody>
                  <a:tcPr marL="42072" marR="42072" marT="21036" marB="210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**</a:t>
                      </a:r>
                      <a:endParaRPr lang="ko-KR" altLang="en-US" sz="800" dirty="0"/>
                    </a:p>
                  </a:txBody>
                  <a:tcPr marL="42072" marR="42072" marT="21036" marB="2103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2072" marR="42072" marT="21036" marB="21036"/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3174672" y="3928152"/>
          <a:ext cx="2793776" cy="910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44"/>
                <a:gridCol w="698444"/>
                <a:gridCol w="698444"/>
                <a:gridCol w="698444"/>
              </a:tblGrid>
              <a:tr h="2304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err="1" smtClean="0"/>
                        <a:t>업력</a:t>
                      </a:r>
                      <a:r>
                        <a:rPr lang="en-US" altLang="ko-KR" sz="800" dirty="0" smtClean="0"/>
                        <a:t>(M)</a:t>
                      </a:r>
                      <a:endParaRPr lang="ko-KR" altLang="en-US" sz="800" dirty="0"/>
                    </a:p>
                  </a:txBody>
                  <a:tcPr marL="41906" marR="41906" marT="20953" marB="20953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전체</a:t>
                      </a:r>
                      <a:endParaRPr lang="ko-KR" altLang="en-US" sz="800" dirty="0"/>
                    </a:p>
                  </a:txBody>
                  <a:tcPr marL="41906" marR="41906" marT="20953" marB="20953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전</a:t>
                      </a:r>
                      <a:endParaRPr lang="ko-KR" altLang="en-US" sz="800" dirty="0"/>
                    </a:p>
                  </a:txBody>
                  <a:tcPr marL="41906" marR="41906" marT="20953" marB="20953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후</a:t>
                      </a:r>
                      <a:endParaRPr lang="ko-KR" altLang="en-US" sz="800" dirty="0"/>
                    </a:p>
                  </a:txBody>
                  <a:tcPr marL="41906" marR="41906" marT="20953" marB="20953"/>
                </a:tc>
              </a:tr>
              <a:tr h="169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이상</a:t>
                      </a:r>
                      <a:endParaRPr lang="ko-KR" altLang="en-US" sz="800" dirty="0"/>
                    </a:p>
                  </a:txBody>
                  <a:tcPr marL="41906" marR="41906" marT="20953" marB="2095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143.0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1430" marR="31430" marT="15715" marB="1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131.4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1430" marR="31430" marT="15715" marB="1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173.6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1430" marR="31430" marT="15715" marB="15715" anchor="ctr"/>
                </a:tc>
              </a:tr>
              <a:tr h="169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이하</a:t>
                      </a:r>
                      <a:endParaRPr lang="ko-KR" altLang="en-US" sz="800" dirty="0"/>
                    </a:p>
                  </a:txBody>
                  <a:tcPr marL="41906" marR="41906" marT="20953" marB="2095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134.3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1430" marR="31430" marT="15715" marB="1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120.2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1430" marR="31430" marT="15715" marB="1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156.1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1430" marR="31430" marT="15715" marB="15715" anchor="ctr"/>
                </a:tc>
              </a:tr>
              <a:tr h="169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 </a:t>
                      </a:r>
                      <a:r>
                        <a:rPr lang="ko-KR" altLang="en-US" sz="800" dirty="0" smtClean="0"/>
                        <a:t>통계량</a:t>
                      </a:r>
                      <a:endParaRPr lang="ko-KR" altLang="en-US" sz="800" dirty="0"/>
                    </a:p>
                  </a:txBody>
                  <a:tcPr marL="41906" marR="41906" marT="20953" marB="2095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1.3496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1430" marR="31430" marT="15715" marB="1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1.5439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1430" marR="31430" marT="15715" marB="1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1.3788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1430" marR="31430" marT="15715" marB="15715" anchor="ctr"/>
                </a:tc>
              </a:tr>
              <a:tr h="169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P-value</a:t>
                      </a:r>
                      <a:endParaRPr lang="ko-KR" altLang="en-US" sz="800" dirty="0"/>
                    </a:p>
                  </a:txBody>
                  <a:tcPr marL="41906" marR="41906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41906" marR="41906" marT="20953" marB="209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41906" marR="41906" marT="20953" marB="2095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1906" marR="41906" marT="20953" marB="20953"/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6142098" y="3928152"/>
          <a:ext cx="2751700" cy="896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925"/>
                <a:gridCol w="687925"/>
                <a:gridCol w="687925"/>
                <a:gridCol w="687925"/>
              </a:tblGrid>
              <a:tr h="2270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자산규모</a:t>
                      </a:r>
                      <a:endParaRPr lang="ko-KR" altLang="en-US" sz="800" dirty="0"/>
                    </a:p>
                  </a:txBody>
                  <a:tcPr marL="41275" marR="41275" marT="20638" marB="2063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전체</a:t>
                      </a:r>
                      <a:endParaRPr lang="ko-KR" altLang="en-US" sz="800" dirty="0"/>
                    </a:p>
                  </a:txBody>
                  <a:tcPr marL="41275" marR="41275" marT="20638" marB="2063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전</a:t>
                      </a:r>
                      <a:endParaRPr lang="ko-KR" altLang="en-US" sz="800" dirty="0"/>
                    </a:p>
                  </a:txBody>
                  <a:tcPr marL="41275" marR="41275" marT="20638" marB="2063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dirty="0" smtClean="0"/>
                        <a:t>폐지 후</a:t>
                      </a:r>
                      <a:endParaRPr lang="ko-KR" altLang="en-US" sz="800" dirty="0"/>
                    </a:p>
                  </a:txBody>
                  <a:tcPr marL="41275" marR="41275" marT="20638" marB="20638"/>
                </a:tc>
              </a:tr>
              <a:tr h="167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이상</a:t>
                      </a:r>
                      <a:endParaRPr lang="ko-KR" altLang="en-US" sz="800" dirty="0"/>
                    </a:p>
                  </a:txBody>
                  <a:tcPr marL="41275" marR="41275" marT="20638" marB="2063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186.2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0957" marR="30957" marT="15478" marB="1547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37.1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0957" marR="30957" marT="15478" marB="1547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577.6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0957" marR="30957" marT="15478" marB="15478" anchor="ctr"/>
                </a:tc>
              </a:tr>
              <a:tr h="167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공모가 이하</a:t>
                      </a:r>
                      <a:endParaRPr lang="ko-KR" altLang="en-US" sz="800" dirty="0"/>
                    </a:p>
                  </a:txBody>
                  <a:tcPr marL="41275" marR="41275" marT="20638" marB="2063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113.1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0957" marR="30957" marT="15478" marB="1547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125.7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0957" marR="30957" marT="15478" marB="1547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93.6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0957" marR="30957" marT="15478" marB="15478" anchor="ctr"/>
                </a:tc>
              </a:tr>
              <a:tr h="167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 </a:t>
                      </a:r>
                      <a:r>
                        <a:rPr lang="ko-KR" altLang="en-US" sz="800" dirty="0" smtClean="0"/>
                        <a:t>통계량</a:t>
                      </a:r>
                      <a:endParaRPr lang="ko-KR" altLang="en-US" sz="800" dirty="0"/>
                    </a:p>
                  </a:txBody>
                  <a:tcPr marL="41275" marR="41275" marT="20638" marB="2063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0.5422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0957" marR="30957" marT="15478" marB="1547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-2.3760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0957" marR="30957" marT="15478" marB="1547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latin typeface="+mn-lt"/>
                          <a:ea typeface="나눔고딕 ExtraBold" panose="020D0904000000000000" pitchFamily="50" charset="-127"/>
                        </a:rPr>
                        <a:t>1.2048</a:t>
                      </a: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30957" marR="30957" marT="15478" marB="15478" anchor="ctr"/>
                </a:tc>
              </a:tr>
              <a:tr h="167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P-value</a:t>
                      </a:r>
                      <a:endParaRPr lang="ko-KR" altLang="en-US" sz="800" dirty="0"/>
                    </a:p>
                  </a:txBody>
                  <a:tcPr marL="41275" marR="41275" marT="20638" marB="2063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41275" marR="41275" marT="20638" marB="2063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**</a:t>
                      </a:r>
                      <a:endParaRPr lang="ko-KR" altLang="en-US" sz="800" dirty="0"/>
                    </a:p>
                  </a:txBody>
                  <a:tcPr marL="41275" marR="41275" marT="20638" marB="2063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1275" marR="41275" marT="20638" marB="20638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337396" y="473931"/>
            <a:ext cx="593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ROE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54012" y="3574280"/>
            <a:ext cx="656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PBR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78795" y="3579536"/>
            <a:ext cx="740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업력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(M)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03578" y="3574280"/>
            <a:ext cx="928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자산규모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2945" y="2133901"/>
            <a:ext cx="952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영업이익률</a:t>
            </a:r>
            <a:endParaRPr lang="ko-KR" altLang="en-US" sz="105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74672" y="2133901"/>
            <a:ext cx="1014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매출액증가율</a:t>
            </a:r>
            <a:endParaRPr lang="ko-KR" altLang="en-US" sz="105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6399" y="2133901"/>
            <a:ext cx="781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부채비율</a:t>
            </a:r>
            <a:endParaRPr lang="ko-KR" altLang="en-US" sz="105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7424" y="2128447"/>
            <a:ext cx="6281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PER</a:t>
            </a:r>
            <a:endParaRPr lang="ko-KR" altLang="en-US" sz="105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73778" y="51496"/>
            <a:ext cx="7289907" cy="345007"/>
            <a:chOff x="73778" y="51496"/>
            <a:chExt cx="7289907" cy="345007"/>
          </a:xfrm>
        </p:grpSpPr>
        <p:grpSp>
          <p:nvGrpSpPr>
            <p:cNvPr id="68" name="그룹 67"/>
            <p:cNvGrpSpPr/>
            <p:nvPr/>
          </p:nvGrpSpPr>
          <p:grpSpPr>
            <a:xfrm>
              <a:off x="73778" y="57953"/>
              <a:ext cx="5629676" cy="338550"/>
              <a:chOff x="73778" y="57953"/>
              <a:chExt cx="5629676" cy="338550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73778" y="57953"/>
                <a:ext cx="3956099" cy="338550"/>
                <a:chOff x="73778" y="57953"/>
                <a:chExt cx="3956099" cy="338550"/>
              </a:xfrm>
            </p:grpSpPr>
            <p:sp>
              <p:nvSpPr>
                <p:cNvPr id="78" name="TextBox 77"/>
                <p:cNvSpPr txBox="1"/>
                <p:nvPr/>
              </p:nvSpPr>
              <p:spPr>
                <a:xfrm>
                  <a:off x="73778" y="57953"/>
                  <a:ext cx="915627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실증분석</a:t>
                  </a:r>
                  <a:endPara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902640" y="57953"/>
                  <a:ext cx="1526925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실증분석 개요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2433128" y="59312"/>
                  <a:ext cx="1596749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T-test </a:t>
                  </a:r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결과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77" name="TextBox 76"/>
              <p:cNvSpPr txBox="1"/>
              <p:nvPr/>
            </p:nvSpPr>
            <p:spPr>
              <a:xfrm>
                <a:off x="4059951" y="57955"/>
                <a:ext cx="1643503" cy="276995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ko-KR" altLang="en-US" sz="1200" dirty="0" err="1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rPr>
                  <a:t>로지스틱회귀분석</a:t>
                </a:r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rPr>
                  <a:t> 결과</a:t>
                </a:r>
                <a:endPara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5720182" y="51496"/>
              <a:ext cx="1643503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  <a:ea typeface="+mj-ea"/>
                </a:rPr>
                <a:t>실증분석 결론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FB6C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021609" y="991421"/>
            <a:ext cx="319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개인투자자순매수비율</a:t>
            </a:r>
            <a:endParaRPr lang="ko-KR" altLang="en-US" sz="20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27346" y="997472"/>
            <a:ext cx="319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보유기간초과수익률</a:t>
            </a:r>
            <a:endParaRPr lang="ko-KR" altLang="en-US" sz="20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548949" y="2112913"/>
            <a:ext cx="1729846" cy="277144"/>
          </a:xfrm>
          <a:prstGeom prst="roundRect">
            <a:avLst/>
          </a:prstGeom>
          <a:noFill/>
          <a:ln w="38100">
            <a:solidFill>
              <a:srgbClr val="D2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7013140" y="1869447"/>
            <a:ext cx="1729846" cy="520609"/>
          </a:xfrm>
          <a:prstGeom prst="roundRect">
            <a:avLst/>
          </a:prstGeom>
          <a:noFill/>
          <a:ln w="38100">
            <a:solidFill>
              <a:srgbClr val="D2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988720" y="2394945"/>
            <a:ext cx="155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부채비율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75097" y="2382424"/>
            <a:ext cx="62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PER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198370" y="2398973"/>
            <a:ext cx="135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자산규모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354011" y="1476260"/>
            <a:ext cx="2835368" cy="272432"/>
          </a:xfrm>
          <a:prstGeom prst="roundRect">
            <a:avLst/>
          </a:prstGeom>
          <a:noFill/>
          <a:ln w="38100">
            <a:solidFill>
              <a:srgbClr val="D2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5914198" y="1476260"/>
            <a:ext cx="2836800" cy="272432"/>
          </a:xfrm>
          <a:prstGeom prst="roundRect">
            <a:avLst/>
          </a:prstGeom>
          <a:noFill/>
          <a:ln w="38100">
            <a:solidFill>
              <a:srgbClr val="D2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940126" y="3297291"/>
            <a:ext cx="1944000" cy="244800"/>
          </a:xfrm>
          <a:prstGeom prst="roundRect">
            <a:avLst/>
          </a:prstGeom>
          <a:noFill/>
          <a:ln w="38100">
            <a:solidFill>
              <a:srgbClr val="D2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3841350" y="3297291"/>
            <a:ext cx="1944000" cy="232100"/>
          </a:xfrm>
          <a:prstGeom prst="roundRect">
            <a:avLst/>
          </a:prstGeom>
          <a:noFill/>
          <a:ln w="38100">
            <a:solidFill>
              <a:srgbClr val="D2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755176" y="3284591"/>
            <a:ext cx="1944000" cy="244800"/>
          </a:xfrm>
          <a:prstGeom prst="roundRect">
            <a:avLst/>
          </a:prstGeom>
          <a:noFill/>
          <a:ln w="38100">
            <a:solidFill>
              <a:srgbClr val="D2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19138" y="3356083"/>
            <a:ext cx="8541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개인투자자순매수비율 </a:t>
            </a:r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풋백옵션제도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폐지 후 공모가 이하 집단 </a:t>
            </a:r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‘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레몬</a:t>
            </a:r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’ 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매수 비율 증가</a:t>
            </a:r>
            <a:endParaRPr lang="en-US" altLang="ko-KR" sz="16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 보유기간초과수익률  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풋백옵션제도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폐지 후 보유기간초과수익률 감소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9138" y="4177520"/>
            <a:ext cx="819049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▶"/>
            </a:pPr>
            <a:r>
              <a:rPr lang="ko-KR" altLang="en-US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재무비율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공모가 이하 집단의 재무비율이 더 양호한 것으로 관측</a:t>
            </a:r>
            <a:endParaRPr lang="en-US" altLang="ko-KR" sz="16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  <a:p>
            <a:pPr marL="285750" indent="-285750">
              <a:buFont typeface="맑은 고딕" panose="020B0503020000020004" pitchFamily="50" charset="-127"/>
              <a:buChar char="▶"/>
            </a:pPr>
            <a:endParaRPr lang="en-US" altLang="ko-KR" sz="3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  <a:p>
            <a:r>
              <a:rPr lang="en-US" altLang="ko-KR" sz="1600" spc="-1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600" spc="-1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                                    </a:t>
            </a:r>
            <a:r>
              <a:rPr lang="ko-KR" altLang="en-US" sz="1600" spc="-1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재무비율이 좋은 기업은 </a:t>
            </a:r>
            <a:r>
              <a:rPr lang="ko-KR" altLang="en-US" sz="1600" spc="-1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공모가가</a:t>
            </a:r>
            <a:r>
              <a:rPr lang="ko-KR" altLang="en-US" sz="1600" spc="-1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 높게 평가되었기 때문으로 판단</a:t>
            </a:r>
            <a:endParaRPr lang="en-US" altLang="ko-KR" sz="1600" spc="-1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1128010" y="349705"/>
            <a:ext cx="9000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97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5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5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9" presetClass="emph" presetSubtype="0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9" presetClass="emph" presetSubtype="0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9" presetClass="emph" presetSubtype="0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97" grpId="0"/>
      <p:bldP spid="98" grpId="0"/>
      <p:bldP spid="23" grpId="0"/>
      <p:bldP spid="23" grpId="1"/>
      <p:bldP spid="26" grpId="0"/>
      <p:bldP spid="26" grpId="1"/>
      <p:bldP spid="26" grpId="2"/>
      <p:bldP spid="26" grpId="3"/>
      <p:bldP spid="27" grpId="0"/>
      <p:bldP spid="27" grpId="1"/>
      <p:bldP spid="28" grpId="0"/>
      <p:bldP spid="28" grpId="1"/>
      <p:bldP spid="28" grpId="2"/>
      <p:bldP spid="28" grpId="3"/>
      <p:bldP spid="29" grpId="0"/>
      <p:bldP spid="29" grpId="1"/>
      <p:bldP spid="30" grpId="0"/>
      <p:bldP spid="30" grpId="1"/>
      <p:bldP spid="31" grpId="0"/>
      <p:bldP spid="31" grpId="1"/>
      <p:bldP spid="31" grpId="2"/>
      <p:bldP spid="31" grpId="3"/>
      <p:bldP spid="32" grpId="0"/>
      <p:bldP spid="32" grpId="1"/>
      <p:bldP spid="33" grpId="0"/>
      <p:bldP spid="33" grpId="1"/>
      <p:bldP spid="82" grpId="0"/>
      <p:bldP spid="82" grpId="1"/>
      <p:bldP spid="83" grpId="0"/>
      <p:bldP spid="83" grpId="1"/>
      <p:bldP spid="85" grpId="0" animBg="1"/>
      <p:bldP spid="85" grpId="1" animBg="1"/>
      <p:bldP spid="86" grpId="0" animBg="1"/>
      <p:bldP spid="86" grpId="1" animBg="1"/>
      <p:bldP spid="103" grpId="0"/>
      <p:bldP spid="104" grpId="0"/>
      <p:bldP spid="106" grpId="0"/>
      <p:bldP spid="107" grpId="0" animBg="1"/>
      <p:bldP spid="108" grpId="0" animBg="1"/>
      <p:bldP spid="109" grpId="0" animBg="1"/>
      <p:bldP spid="110" grpId="0" animBg="1"/>
      <p:bldP spid="111" grpId="0" animBg="1"/>
      <p:bldP spid="84" grpId="0"/>
      <p:bldP spid="84" grpId="1"/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750353" y="926790"/>
          <a:ext cx="573355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409"/>
                <a:gridCol w="810090"/>
                <a:gridCol w="378042"/>
                <a:gridCol w="810090"/>
                <a:gridCol w="378042"/>
                <a:gridCol w="695960"/>
                <a:gridCol w="427917"/>
              </a:tblGrid>
              <a:tr h="26114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전체</a:t>
                      </a:r>
                      <a:endParaRPr lang="en-US" sz="1000" kern="0" spc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폐지 전</a:t>
                      </a:r>
                      <a:endParaRPr lang="en-US" sz="1000" kern="0" spc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폐지 후</a:t>
                      </a:r>
                      <a:endParaRPr lang="en-US" sz="1000" kern="0" spc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223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상수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0.0362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effectLst/>
                        </a:rPr>
                        <a:t>0.0503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0.6642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24223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effectLst/>
                        </a:rPr>
                        <a:t>개인투자자순매수비율</a:t>
                      </a:r>
                      <a:r>
                        <a:rPr lang="en-US" altLang="ko-KR" sz="1000" b="1" kern="0" spc="0" dirty="0">
                          <a:effectLst/>
                        </a:rPr>
                        <a:t>(1</a:t>
                      </a:r>
                      <a:r>
                        <a:rPr lang="ko-KR" altLang="en-US" sz="1000" b="1" kern="0" spc="0" dirty="0">
                          <a:effectLst/>
                        </a:rPr>
                        <a:t>개월</a:t>
                      </a:r>
                      <a:r>
                        <a:rPr lang="en-US" altLang="ko-KR" sz="1000" b="1" kern="0" spc="0" dirty="0">
                          <a:effectLst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1.3646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-2.1095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*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3.7444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**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24223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ROE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-0.2603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-0.5434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-0.2762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24223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영업이익률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0.8680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*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0.3148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2.2635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effectLst/>
                        </a:rPr>
                        <a:t>*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24223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부채비율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-0.1818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**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0.0166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-0.2183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24223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매출액증가율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0.0289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0.0310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0.0345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24223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Log(</a:t>
                      </a:r>
                      <a:r>
                        <a:rPr lang="ko-KR" altLang="en-US" sz="1000" b="1" kern="0" spc="0" dirty="0" err="1">
                          <a:effectLst/>
                        </a:rPr>
                        <a:t>업력</a:t>
                      </a:r>
                      <a:r>
                        <a:rPr lang="en-US" altLang="ko-KR" sz="1000" b="1" kern="0" spc="0" dirty="0">
                          <a:effectLst/>
                        </a:rPr>
                        <a:t>: </a:t>
                      </a:r>
                      <a:r>
                        <a:rPr lang="ko-KR" altLang="en-US" sz="1000" b="1" kern="0" spc="0" dirty="0">
                          <a:effectLst/>
                        </a:rPr>
                        <a:t>개월 수</a:t>
                      </a:r>
                      <a:r>
                        <a:rPr lang="en-US" altLang="ko-KR" sz="1000" b="1" kern="0" spc="0" dirty="0">
                          <a:effectLst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-0.2567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**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-0.2461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*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-0.2826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24223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Log(</a:t>
                      </a:r>
                      <a:r>
                        <a:rPr lang="ko-KR" altLang="en-US" sz="1000" b="1" kern="0" spc="0" dirty="0">
                          <a:effectLst/>
                        </a:rPr>
                        <a:t>자산규모</a:t>
                      </a:r>
                      <a:r>
                        <a:rPr lang="en-US" altLang="ko-KR" sz="1000" b="1" kern="0" spc="0" dirty="0">
                          <a:effectLst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0.1772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***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0.1594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*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0.0361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24223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PBR(</a:t>
                      </a:r>
                      <a:r>
                        <a:rPr lang="ko-KR" altLang="en-US" sz="1000" b="1" kern="0" spc="0" dirty="0" err="1">
                          <a:effectLst/>
                        </a:rPr>
                        <a:t>공모가대비</a:t>
                      </a:r>
                      <a:r>
                        <a:rPr lang="en-US" altLang="ko-KR" sz="1000" b="1" kern="0" spc="0" dirty="0">
                          <a:effectLst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effectLst/>
                        </a:rPr>
                        <a:t>0.0603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**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0.0515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0.0348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24223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PER(</a:t>
                      </a:r>
                      <a:r>
                        <a:rPr lang="ko-KR" altLang="en-US" sz="1000" b="1" kern="0" spc="0" dirty="0" err="1">
                          <a:effectLst/>
                        </a:rPr>
                        <a:t>공모가대비</a:t>
                      </a:r>
                      <a:r>
                        <a:rPr lang="en-US" altLang="ko-KR" sz="1000" b="1" kern="0" spc="0" dirty="0">
                          <a:effectLst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effectLst/>
                        </a:rPr>
                        <a:t>-0.0052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0.0029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-0.0118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24223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R-squared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effectLst/>
                        </a:rPr>
                        <a:t>0.0166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0.0185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0.0543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757425" y="1562699"/>
            <a:ext cx="5724000" cy="288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29218" y="602946"/>
            <a:ext cx="2579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en-US" altLang="ko-KR" sz="1125" kern="0" dirty="0" smtClean="0">
                <a:latin typeface="+mn-ea"/>
              </a:rPr>
              <a:t>*** : 1</a:t>
            </a:r>
            <a:r>
              <a:rPr lang="en-US" altLang="ko-KR" sz="1125" kern="0" dirty="0">
                <a:latin typeface="+mn-ea"/>
              </a:rPr>
              <a:t>%, </a:t>
            </a:r>
            <a:r>
              <a:rPr lang="en-US" altLang="ko-KR" sz="1125" kern="0" dirty="0" smtClean="0">
                <a:latin typeface="+mn-ea"/>
              </a:rPr>
              <a:t>** :  5</a:t>
            </a:r>
            <a:r>
              <a:rPr lang="en-US" altLang="ko-KR" sz="1125" kern="0" dirty="0">
                <a:latin typeface="+mn-ea"/>
              </a:rPr>
              <a:t>%, </a:t>
            </a:r>
            <a:r>
              <a:rPr lang="en-US" altLang="ko-KR" sz="1125" kern="0" dirty="0" smtClean="0">
                <a:latin typeface="+mn-ea"/>
              </a:rPr>
              <a:t>* : 10%</a:t>
            </a:r>
            <a:endParaRPr lang="en-US" altLang="ko-KR" sz="1125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3778" y="51496"/>
            <a:ext cx="7289907" cy="345007"/>
            <a:chOff x="73778" y="51496"/>
            <a:chExt cx="7289907" cy="345007"/>
          </a:xfrm>
        </p:grpSpPr>
        <p:grpSp>
          <p:nvGrpSpPr>
            <p:cNvPr id="30" name="그룹 29"/>
            <p:cNvGrpSpPr/>
            <p:nvPr/>
          </p:nvGrpSpPr>
          <p:grpSpPr>
            <a:xfrm>
              <a:off x="73778" y="57953"/>
              <a:ext cx="5629676" cy="338550"/>
              <a:chOff x="73778" y="57953"/>
              <a:chExt cx="5629676" cy="338550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73778" y="57953"/>
                <a:ext cx="3956099" cy="338550"/>
                <a:chOff x="73778" y="57953"/>
                <a:chExt cx="3956099" cy="338550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73778" y="57953"/>
                  <a:ext cx="915627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실증분석</a:t>
                  </a:r>
                  <a:endPara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902640" y="57953"/>
                  <a:ext cx="1526925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실증분석 개요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433128" y="59312"/>
                  <a:ext cx="1596749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T-test </a:t>
                  </a:r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결과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4059951" y="57955"/>
                <a:ext cx="1643503" cy="276995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ko-KR" altLang="en-US" sz="1200" dirty="0" err="1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rPr>
                  <a:t>로지스틱회귀분석</a:t>
                </a:r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rPr>
                  <a:t> 결과</a:t>
                </a:r>
                <a:endPara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720182" y="51496"/>
              <a:ext cx="1643503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  <a:ea typeface="+mj-ea"/>
                </a:rPr>
                <a:t>실증분석 결론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FB6C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757425" y="2486176"/>
            <a:ext cx="5710175" cy="288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57425" y="3433673"/>
            <a:ext cx="5715000" cy="288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7643" y="519620"/>
            <a:ext cx="4800812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ko-KR" altLang="en-US" sz="2000" dirty="0" err="1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로지스틱회귀분석</a:t>
            </a:r>
            <a:endParaRPr lang="ko-KR" altLang="en-US" sz="20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00337" y="4740392"/>
            <a:ext cx="8543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※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양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(+)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의 계수는 공모가 하회 현상과 비례하는 정도를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, 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음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(-)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의 계수는 공모가 상회 현상과 비례하는 정도를 의미함</a:t>
            </a:r>
            <a:endParaRPr lang="en-US" altLang="ko-KR" sz="1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0336" y="4738554"/>
            <a:ext cx="8543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※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본 연구의 </a:t>
            </a:r>
            <a:r>
              <a:rPr lang="ko-KR" altLang="en-US" sz="1400" dirty="0" err="1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로지스틱회귀분석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종속변수는 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0(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공모가 이상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) / 1(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공모가 이하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)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로 설정함</a:t>
            </a:r>
            <a:endParaRPr lang="en-US" altLang="ko-KR" sz="1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55297" y="3721673"/>
            <a:ext cx="0" cy="28800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472187" y="3730073"/>
            <a:ext cx="0" cy="28800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66314" y="4020690"/>
            <a:ext cx="57168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128010" y="349705"/>
            <a:ext cx="9000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757425" y="3108158"/>
            <a:ext cx="575088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757425" y="2181727"/>
            <a:ext cx="575088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758375" y="3108158"/>
            <a:ext cx="0" cy="317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472187" y="3108158"/>
            <a:ext cx="0" cy="317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472187" y="2181727"/>
            <a:ext cx="0" cy="317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761436" y="2181727"/>
            <a:ext cx="0" cy="317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78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9" grpId="0" animBg="1"/>
      <p:bldP spid="19" grpId="1" animBg="1"/>
      <p:bldP spid="21" grpId="0" animBg="1"/>
      <p:bldP spid="21" grpId="1" animBg="1"/>
      <p:bldP spid="26" grpId="0"/>
      <p:bldP spid="24" grpId="0"/>
      <p:bldP spid="2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37886" y="3829052"/>
            <a:ext cx="7760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lnSpc>
                <a:spcPct val="120000"/>
              </a:lnSpc>
              <a:buFont typeface="나눔바른고딕" panose="020B0603020101020101" pitchFamily="50" charset="-127"/>
              <a:buChar char="▶"/>
            </a:pPr>
            <a:r>
              <a:rPr lang="ko-KR" altLang="en-US" sz="17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회귀분석 </a:t>
            </a:r>
            <a:r>
              <a:rPr lang="ko-KR" altLang="en-US" sz="17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결과 </a:t>
            </a:r>
            <a:r>
              <a:rPr lang="ko-KR" altLang="en-US" sz="17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유의한 결과를 나타낸 변수는</a:t>
            </a:r>
            <a:endParaRPr lang="en-US" altLang="ko-KR" sz="1700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  <a:p>
            <a:pPr>
              <a:lnSpc>
                <a:spcPct val="120000"/>
              </a:lnSpc>
            </a:pPr>
            <a:r>
              <a:rPr lang="en-US" altLang="ko-KR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</a:t>
            </a:r>
            <a:r>
              <a:rPr lang="en-US" altLang="ko-KR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    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개인투자자순매수비율</a:t>
            </a:r>
            <a:r>
              <a:rPr lang="en-US" altLang="ko-KR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, </a:t>
            </a:r>
            <a:r>
              <a:rPr lang="ko-KR" altLang="en-US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영업이익률</a:t>
            </a:r>
            <a:r>
              <a:rPr lang="en-US" altLang="ko-KR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, </a:t>
            </a:r>
            <a:r>
              <a:rPr lang="ko-KR" altLang="en-US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부채비율</a:t>
            </a:r>
            <a:r>
              <a:rPr lang="en-US" altLang="ko-KR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, </a:t>
            </a:r>
            <a:r>
              <a:rPr lang="ko-KR" altLang="en-US" sz="1700" b="1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업력</a:t>
            </a:r>
            <a:r>
              <a:rPr lang="en-US" altLang="ko-KR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, </a:t>
            </a:r>
            <a:r>
              <a:rPr lang="ko-KR" altLang="en-US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자산규모</a:t>
            </a:r>
            <a:r>
              <a:rPr lang="en-US" altLang="ko-KR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, PBR</a:t>
            </a:r>
            <a:endParaRPr lang="en-US" altLang="ko-KR" sz="17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  <a:p>
            <a:pPr>
              <a:lnSpc>
                <a:spcPct val="120000"/>
              </a:lnSpc>
            </a:pPr>
            <a:endParaRPr lang="en-US" altLang="ko-KR" sz="1600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117" y="3829052"/>
            <a:ext cx="8167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lvl="0" indent="-257168">
              <a:lnSpc>
                <a:spcPct val="120000"/>
              </a:lnSpc>
              <a:buFont typeface="나눔바른고딕" panose="020B0603020101020101" pitchFamily="50" charset="-127"/>
              <a:buChar char="▶"/>
            </a:pPr>
            <a:r>
              <a:rPr lang="ko-KR" altLang="en-US" sz="17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회귀분석 결과   </a:t>
            </a:r>
            <a:r>
              <a:rPr lang="en-US" altLang="ko-KR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</a:t>
            </a:r>
            <a:r>
              <a:rPr lang="en-US" altLang="ko-KR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                                         </a:t>
            </a:r>
            <a:r>
              <a:rPr lang="en-US" altLang="ko-KR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6</a:t>
            </a:r>
            <a:r>
              <a:rPr lang="ko-KR" altLang="en-US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개월 후 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종가가 </a:t>
            </a:r>
            <a:r>
              <a:rPr lang="ko-KR" altLang="en-US" sz="1700" b="1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공모가를</a:t>
            </a:r>
            <a:r>
              <a:rPr lang="ko-KR" altLang="en-US" sz="17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 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하회</a:t>
            </a:r>
            <a:r>
              <a:rPr lang="ko-KR" altLang="en-US" sz="17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하는 것으로 나타남</a:t>
            </a:r>
            <a:endParaRPr lang="en-US" altLang="ko-KR" sz="1700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     →</a:t>
            </a:r>
            <a:r>
              <a:rPr lang="ko-KR" altLang="en-US" sz="16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이는 가설 </a:t>
            </a:r>
            <a:r>
              <a:rPr lang="en-US" altLang="ko-KR" sz="16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4</a:t>
            </a:r>
            <a:r>
              <a:rPr lang="ko-KR" altLang="en-US" sz="16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를 지지하지 않는 결과</a:t>
            </a:r>
            <a:endParaRPr lang="en-US" altLang="ko-KR" sz="1700" b="1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  <a:p>
            <a:pPr>
              <a:lnSpc>
                <a:spcPct val="120000"/>
              </a:lnSpc>
            </a:pPr>
            <a:endParaRPr lang="en-US" altLang="ko-KR" sz="1700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7886" y="3829052"/>
            <a:ext cx="8283388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>
              <a:lnSpc>
                <a:spcPct val="120000"/>
              </a:lnSpc>
              <a:buFont typeface="나눔바른고딕" panose="020B0603020101020101" pitchFamily="50" charset="-127"/>
              <a:buChar char="▶"/>
            </a:pPr>
            <a:r>
              <a:rPr lang="ko-KR" altLang="en-US" sz="17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개인투자자순매수비율은 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폐지 전 음의</a:t>
            </a:r>
            <a:r>
              <a:rPr lang="en-US" altLang="ko-KR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(-)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 값</a:t>
            </a:r>
            <a:r>
              <a:rPr lang="ko-KR" altLang="en-US" sz="17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을 나타냈지만</a:t>
            </a:r>
            <a:r>
              <a:rPr lang="en-US" altLang="ko-KR" sz="17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002060"/>
                </a:solidFill>
                <a:latin typeface="나눔바른고딕"/>
              </a:rPr>
              <a:t>폐지 후 양</a:t>
            </a:r>
            <a:r>
              <a:rPr lang="en-US" altLang="ko-KR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002060"/>
                </a:solidFill>
                <a:latin typeface="나눔바른고딕"/>
              </a:rPr>
              <a:t>(+)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002060"/>
                </a:solidFill>
                <a:latin typeface="나눔바른고딕"/>
              </a:rPr>
              <a:t>의 값</a:t>
            </a:r>
            <a:r>
              <a:rPr lang="ko-KR" altLang="en-US" sz="17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을 나타냄</a:t>
            </a:r>
            <a:endParaRPr lang="en-US" altLang="ko-KR" sz="1700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  <a:p>
            <a:pPr>
              <a:lnSpc>
                <a:spcPct val="120000"/>
              </a:lnSpc>
            </a:pPr>
            <a:r>
              <a:rPr lang="en-US" altLang="ko-KR" sz="17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     </a:t>
            </a:r>
            <a:r>
              <a:rPr lang="en-US" altLang="ko-KR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→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이는 가설 </a:t>
            </a:r>
            <a:r>
              <a:rPr lang="en-US" altLang="ko-KR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3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을 지지하는 결과</a:t>
            </a:r>
            <a:endParaRPr lang="en-US" altLang="ko-KR" sz="1700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1750353" y="952190"/>
          <a:ext cx="5733550" cy="240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409"/>
                <a:gridCol w="810090"/>
                <a:gridCol w="378042"/>
                <a:gridCol w="810090"/>
                <a:gridCol w="378042"/>
                <a:gridCol w="695960"/>
                <a:gridCol w="427917"/>
              </a:tblGrid>
              <a:tr h="3429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전체</a:t>
                      </a:r>
                      <a:endParaRPr lang="en-US" sz="1050" kern="0" spc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폐지 전</a:t>
                      </a:r>
                      <a:endParaRPr lang="en-US" sz="1050" kern="0" spc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effectLst/>
                        </a:rPr>
                        <a:t>폐지 후</a:t>
                      </a:r>
                      <a:endParaRPr lang="en-US" sz="1050" kern="0" spc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effectLst/>
                        </a:rPr>
                        <a:t>개인투자자순매수비율</a:t>
                      </a:r>
                      <a:r>
                        <a:rPr lang="en-US" altLang="ko-KR" sz="1100" b="1" kern="0" spc="0" dirty="0">
                          <a:effectLst/>
                        </a:rPr>
                        <a:t>(1</a:t>
                      </a:r>
                      <a:r>
                        <a:rPr lang="ko-KR" altLang="en-US" sz="1100" b="1" kern="0" spc="0" dirty="0">
                          <a:effectLst/>
                        </a:rPr>
                        <a:t>개월</a:t>
                      </a:r>
                      <a:r>
                        <a:rPr lang="en-US" altLang="ko-KR" sz="1100" b="1" kern="0" spc="0" dirty="0">
                          <a:effectLst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1.3646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-2.1095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*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3.7444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**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34290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영업이익률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0.8680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*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0.3148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2.2635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effectLst/>
                        </a:rPr>
                        <a:t>*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34290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effectLst/>
                        </a:rPr>
                        <a:t>부채비율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-0.1818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**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0.0166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-0.2183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34290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Log(</a:t>
                      </a:r>
                      <a:r>
                        <a:rPr lang="ko-KR" altLang="en-US" sz="1100" b="1" kern="0" spc="0" dirty="0" err="1">
                          <a:effectLst/>
                        </a:rPr>
                        <a:t>업력</a:t>
                      </a:r>
                      <a:r>
                        <a:rPr lang="en-US" altLang="ko-KR" sz="1100" b="1" kern="0" spc="0" dirty="0">
                          <a:effectLst/>
                        </a:rPr>
                        <a:t>: </a:t>
                      </a:r>
                      <a:r>
                        <a:rPr lang="ko-KR" altLang="en-US" sz="1100" b="1" kern="0" spc="0" dirty="0">
                          <a:effectLst/>
                        </a:rPr>
                        <a:t>개월 수</a:t>
                      </a:r>
                      <a:r>
                        <a:rPr lang="en-US" altLang="ko-KR" sz="1100" b="1" kern="0" spc="0" dirty="0">
                          <a:effectLst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effectLst/>
                        </a:rPr>
                        <a:t>-0.2567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**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-0.2461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*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-0.2826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34290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Log(</a:t>
                      </a:r>
                      <a:r>
                        <a:rPr lang="ko-KR" altLang="en-US" sz="1100" b="1" kern="0" spc="0" dirty="0">
                          <a:effectLst/>
                        </a:rPr>
                        <a:t>자산규모</a:t>
                      </a:r>
                      <a:r>
                        <a:rPr lang="en-US" altLang="ko-KR" sz="1100" b="1" kern="0" spc="0" dirty="0">
                          <a:effectLst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0.1772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***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0.1594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*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0.0361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  <a:tr h="342900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PBR(</a:t>
                      </a:r>
                      <a:r>
                        <a:rPr lang="ko-KR" altLang="en-US" sz="1100" b="1" kern="0" spc="0" dirty="0" err="1">
                          <a:effectLst/>
                        </a:rPr>
                        <a:t>공모가대비</a:t>
                      </a:r>
                      <a:r>
                        <a:rPr lang="en-US" altLang="ko-KR" sz="1100" b="1" kern="0" spc="0" dirty="0">
                          <a:effectLst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effectLst/>
                        </a:rPr>
                        <a:t>0.0603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**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0.0515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effectLst/>
                        </a:rPr>
                        <a:t>0.0348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712502" y="1630893"/>
            <a:ext cx="5816968" cy="177879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1" name="직사각형 20"/>
          <p:cNvSpPr/>
          <p:nvPr/>
        </p:nvSpPr>
        <p:spPr>
          <a:xfrm>
            <a:off x="1706548" y="1290986"/>
            <a:ext cx="5816968" cy="33990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2057205" y="3816352"/>
            <a:ext cx="228780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영업이익률이 높을수록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59798" y="3816352"/>
            <a:ext cx="208262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부채비율이 낮을수록</a:t>
            </a:r>
            <a:endParaRPr lang="ko-KR" altLang="en-US" b="1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62390" y="3816352"/>
            <a:ext cx="187743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자산규모가 클수록</a:t>
            </a:r>
            <a:endParaRPr lang="en-US" altLang="ko-KR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60173" y="3816352"/>
            <a:ext cx="168187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PBR</a:t>
            </a:r>
            <a:r>
              <a:rPr lang="ko-KR" altLang="en-US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이 높을수록</a:t>
            </a:r>
            <a:endParaRPr lang="en-US" altLang="ko-KR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59798" y="3816352"/>
            <a:ext cx="208262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재무비율이 좋을수록</a:t>
            </a:r>
            <a:endParaRPr lang="ko-KR" altLang="en-US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13361" y="1641652"/>
            <a:ext cx="5816968" cy="67125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6" name="직사각형 25"/>
          <p:cNvSpPr/>
          <p:nvPr/>
        </p:nvSpPr>
        <p:spPr>
          <a:xfrm>
            <a:off x="1712853" y="2681312"/>
            <a:ext cx="5816968" cy="67125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8" name="직사각형 37"/>
          <p:cNvSpPr/>
          <p:nvPr/>
        </p:nvSpPr>
        <p:spPr>
          <a:xfrm>
            <a:off x="4929218" y="628346"/>
            <a:ext cx="2579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en-US" altLang="ko-KR" sz="1125" kern="0" dirty="0" smtClean="0">
                <a:latin typeface="+mn-ea"/>
              </a:rPr>
              <a:t>*** : 1</a:t>
            </a:r>
            <a:r>
              <a:rPr lang="en-US" altLang="ko-KR" sz="1125" kern="0" dirty="0">
                <a:latin typeface="+mn-ea"/>
              </a:rPr>
              <a:t>%, </a:t>
            </a:r>
            <a:r>
              <a:rPr lang="en-US" altLang="ko-KR" sz="1125" kern="0" dirty="0" smtClean="0">
                <a:latin typeface="+mn-ea"/>
              </a:rPr>
              <a:t>** : 5</a:t>
            </a:r>
            <a:r>
              <a:rPr lang="en-US" altLang="ko-KR" sz="1125" kern="0" dirty="0">
                <a:latin typeface="+mn-ea"/>
              </a:rPr>
              <a:t>%, </a:t>
            </a:r>
            <a:r>
              <a:rPr lang="en-US" altLang="ko-KR" sz="1125" kern="0" dirty="0" smtClean="0">
                <a:latin typeface="+mn-ea"/>
              </a:rPr>
              <a:t>* : 10%</a:t>
            </a:r>
            <a:endParaRPr lang="en-US" altLang="ko-KR" sz="1125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7643" y="519620"/>
            <a:ext cx="4800812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결과 해석</a:t>
            </a:r>
            <a:endParaRPr lang="ko-KR" altLang="en-US" sz="20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06548" y="2334420"/>
            <a:ext cx="5816968" cy="33990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직사각형 6"/>
          <p:cNvSpPr/>
          <p:nvPr/>
        </p:nvSpPr>
        <p:spPr>
          <a:xfrm>
            <a:off x="1016366" y="3343392"/>
            <a:ext cx="65635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※</a:t>
            </a:r>
            <a:r>
              <a:rPr lang="ko-KR" altLang="en-US" sz="1000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업력과</a:t>
            </a:r>
            <a:r>
              <a:rPr lang="ko-KR" altLang="en-US" sz="1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자산규모는 </a:t>
            </a:r>
            <a:r>
              <a:rPr lang="ko-KR" altLang="en-US" sz="1000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극단치로</a:t>
            </a:r>
            <a:r>
              <a:rPr lang="ko-KR" altLang="en-US" sz="1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결과값이 왜곡될 가능성을 </a:t>
            </a:r>
            <a:r>
              <a:rPr lang="ko-KR" altLang="en-US" sz="1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우려하여</a:t>
            </a:r>
            <a:r>
              <a:rPr lang="en-US" altLang="ko-KR" sz="1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</a:t>
            </a:r>
            <a:r>
              <a:rPr lang="ko-KR" altLang="en-US" sz="1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상용로그를 </a:t>
            </a:r>
            <a:r>
              <a:rPr lang="ko-KR" altLang="en-US" sz="1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취해 분석에 활용하였음</a:t>
            </a:r>
            <a:endParaRPr lang="en-US" altLang="ko-KR" sz="10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886" y="3829052"/>
            <a:ext cx="7939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lvl="0" indent="-257168">
              <a:lnSpc>
                <a:spcPct val="120000"/>
              </a:lnSpc>
              <a:buFont typeface="나눔바른고딕" panose="020B0603020101020101" pitchFamily="50" charset="-127"/>
              <a:buChar char="▶"/>
            </a:pPr>
            <a:r>
              <a:rPr lang="ko-KR" altLang="en-US" sz="17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회귀분석 결과 </a:t>
            </a:r>
            <a:r>
              <a:rPr lang="ko-KR" altLang="en-US" sz="1700" b="1" dirty="0" err="1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002060"/>
                </a:solidFill>
                <a:latin typeface="나눔바른고딕"/>
              </a:rPr>
              <a:t>업력이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002060"/>
                </a:solidFill>
                <a:latin typeface="나눔바른고딕"/>
              </a:rPr>
              <a:t> 낮을수록 </a:t>
            </a:r>
            <a:r>
              <a:rPr lang="en-US" altLang="ko-KR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6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개월 후 종가가 </a:t>
            </a:r>
            <a:r>
              <a:rPr lang="ko-KR" altLang="en-US" sz="1700" b="1" dirty="0" err="1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공모가를</a:t>
            </a:r>
            <a:r>
              <a:rPr lang="ko-KR" altLang="en-US" sz="17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C00000"/>
                </a:solidFill>
                <a:latin typeface="나눔바른고딕"/>
              </a:rPr>
              <a:t> 하회</a:t>
            </a:r>
            <a:r>
              <a:rPr lang="ko-KR" altLang="en-US" sz="17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하는 것으로 나타남</a:t>
            </a:r>
            <a:endParaRPr lang="en-US" altLang="ko-KR" sz="1700" b="1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002060"/>
              </a:solidFill>
              <a:latin typeface="나눔바른고딕"/>
            </a:endParaRPr>
          </a:p>
          <a:p>
            <a:pPr lvl="0">
              <a:lnSpc>
                <a:spcPct val="120000"/>
              </a:lnSpc>
            </a:pPr>
            <a:r>
              <a:rPr lang="en-US" altLang="ko-KR" sz="16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     →</a:t>
            </a:r>
            <a:r>
              <a:rPr lang="ko-KR" altLang="en-US" sz="16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이는 가설 </a:t>
            </a:r>
            <a:r>
              <a:rPr lang="en-US" altLang="ko-KR" sz="16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4</a:t>
            </a:r>
            <a:r>
              <a:rPr lang="ko-KR" altLang="en-US" sz="16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를 지지하지 않는 결과</a:t>
            </a:r>
            <a:endParaRPr lang="en-US" altLang="ko-KR" sz="1700" b="1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  <a:p>
            <a:pPr>
              <a:lnSpc>
                <a:spcPct val="120000"/>
              </a:lnSpc>
            </a:pPr>
            <a:endParaRPr lang="en-US" altLang="ko-KR" sz="1700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3778" y="51496"/>
            <a:ext cx="7289907" cy="345007"/>
            <a:chOff x="73778" y="51496"/>
            <a:chExt cx="7289907" cy="345007"/>
          </a:xfrm>
        </p:grpSpPr>
        <p:grpSp>
          <p:nvGrpSpPr>
            <p:cNvPr id="42" name="그룹 41"/>
            <p:cNvGrpSpPr/>
            <p:nvPr/>
          </p:nvGrpSpPr>
          <p:grpSpPr>
            <a:xfrm>
              <a:off x="73778" y="57953"/>
              <a:ext cx="5629676" cy="338550"/>
              <a:chOff x="73778" y="57953"/>
              <a:chExt cx="5629676" cy="338550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73778" y="57953"/>
                <a:ext cx="3956099" cy="338550"/>
                <a:chOff x="73778" y="57953"/>
                <a:chExt cx="3956099" cy="338550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73778" y="57953"/>
                  <a:ext cx="915627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실증분석</a:t>
                  </a:r>
                  <a:endPara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902640" y="57953"/>
                  <a:ext cx="1526925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실증분석 개요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2433128" y="59312"/>
                  <a:ext cx="1596749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T-test </a:t>
                  </a:r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결과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4059951" y="57955"/>
                <a:ext cx="1643503" cy="276995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ko-KR" altLang="en-US" sz="1200" dirty="0" err="1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rPr>
                  <a:t>로지스틱회귀분석</a:t>
                </a:r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rPr>
                  <a:t> 결과</a:t>
                </a:r>
                <a:endPara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5720182" y="51496"/>
              <a:ext cx="1643503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  <a:ea typeface="+mj-ea"/>
                </a:rPr>
                <a:t>실증분석 결론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FB6C0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9" name="직선 연결선 48"/>
          <p:cNvCxnSpPr/>
          <p:nvPr/>
        </p:nvCxnSpPr>
        <p:spPr>
          <a:xfrm>
            <a:off x="1128010" y="349705"/>
            <a:ext cx="9000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77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2" grpId="1"/>
      <p:bldP spid="3" grpId="0"/>
      <p:bldP spid="3" grpId="1"/>
      <p:bldP spid="15" grpId="0" animBg="1"/>
      <p:bldP spid="15" grpId="1" animBg="1"/>
      <p:bldP spid="21" grpId="0" animBg="1"/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24" grpId="0"/>
      <p:bldP spid="24" grpId="1"/>
      <p:bldP spid="25" grpId="0" animBg="1"/>
      <p:bldP spid="26" grpId="0" animBg="1"/>
      <p:bldP spid="36" grpId="0" animBg="1"/>
      <p:bldP spid="36" grpId="1" animBg="1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92934" y="1967980"/>
            <a:ext cx="6123546" cy="683264"/>
            <a:chOff x="1771385" y="2209579"/>
            <a:chExt cx="6123546" cy="683262"/>
          </a:xfrm>
        </p:grpSpPr>
        <p:sp>
          <p:nvSpPr>
            <p:cNvPr id="17" name="TextBox 16"/>
            <p:cNvSpPr txBox="1"/>
            <p:nvPr/>
          </p:nvSpPr>
          <p:spPr>
            <a:xfrm>
              <a:off x="2776695" y="2209579"/>
              <a:ext cx="5118236" cy="68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IPO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주식에 대한 개인투자자의 순매수비율이 높을수록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IPO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주식의 장기성과가 낮아졌을 것이다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.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71385" y="2393750"/>
              <a:ext cx="1005310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가설 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2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684651" y="2356558"/>
              <a:ext cx="0" cy="36957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401585" y="3316648"/>
            <a:ext cx="6123546" cy="683264"/>
            <a:chOff x="1771385" y="3077870"/>
            <a:chExt cx="6123546" cy="683262"/>
          </a:xfrm>
        </p:grpSpPr>
        <p:sp>
          <p:nvSpPr>
            <p:cNvPr id="18" name="TextBox 17"/>
            <p:cNvSpPr txBox="1"/>
            <p:nvPr/>
          </p:nvSpPr>
          <p:spPr>
            <a:xfrm>
              <a:off x="2776695" y="3077870"/>
              <a:ext cx="5118236" cy="68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 err="1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풋백옵션제도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 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폐지 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후 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개인투자자순매수비율이 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높을수록</a:t>
              </a:r>
              <a:endParaRPr lang="en-US" altLang="ko-KR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IPO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주식의 장기성과가 낮아졌을 것이다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.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71385" y="3209654"/>
              <a:ext cx="1005310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가설 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3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2684651" y="3217298"/>
              <a:ext cx="0" cy="36957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401585" y="863652"/>
            <a:ext cx="6278614" cy="386675"/>
            <a:chOff x="1771385" y="1529725"/>
            <a:chExt cx="6278614" cy="386675"/>
          </a:xfrm>
        </p:grpSpPr>
        <p:sp>
          <p:nvSpPr>
            <p:cNvPr id="16" name="TextBox 15"/>
            <p:cNvSpPr txBox="1"/>
            <p:nvPr/>
          </p:nvSpPr>
          <p:spPr>
            <a:xfrm>
              <a:off x="2801408" y="1571198"/>
              <a:ext cx="5248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풋백옵션제도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 폐지 후 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IPO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주식의 장기성과가 낮아졌을 것이다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71385" y="1577846"/>
              <a:ext cx="100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가설 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1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684651" y="1529725"/>
              <a:ext cx="0" cy="36957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73778" y="51496"/>
            <a:ext cx="7289907" cy="345007"/>
            <a:chOff x="73778" y="51496"/>
            <a:chExt cx="7289907" cy="345007"/>
          </a:xfrm>
        </p:grpSpPr>
        <p:grpSp>
          <p:nvGrpSpPr>
            <p:cNvPr id="34" name="그룹 33"/>
            <p:cNvGrpSpPr/>
            <p:nvPr/>
          </p:nvGrpSpPr>
          <p:grpSpPr>
            <a:xfrm>
              <a:off x="73778" y="57953"/>
              <a:ext cx="5629676" cy="338550"/>
              <a:chOff x="73778" y="57953"/>
              <a:chExt cx="5629676" cy="338550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73778" y="57953"/>
                <a:ext cx="3956099" cy="338550"/>
                <a:chOff x="73778" y="57953"/>
                <a:chExt cx="3956099" cy="338550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3778" y="57953"/>
                  <a:ext cx="915627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실증분석</a:t>
                  </a:r>
                  <a:endPara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902640" y="57953"/>
                  <a:ext cx="1526925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실증분석 개요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433128" y="59312"/>
                  <a:ext cx="1596749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T-test </a:t>
                  </a:r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결과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4059951" y="57955"/>
                <a:ext cx="1643503" cy="276995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로지스틱회귀분석 결과</a:t>
                </a:r>
                <a:endPara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720182" y="51496"/>
              <a:ext cx="1643503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실증분석 결론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524940" y="1331385"/>
            <a:ext cx="571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고딕" panose="020D0604000000000000" pitchFamily="50" charset="-127"/>
              <a:buChar char="▶"/>
            </a:pPr>
            <a:r>
              <a:rPr lang="ko-KR" altLang="en-US" sz="1400" dirty="0" err="1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풋백옵션제도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폐지 후 보유기간초과수익</a:t>
            </a:r>
            <a:r>
              <a:rPr lang="ko-KR" altLang="en-US" sz="14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률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은 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26.42%p 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하락</a:t>
            </a:r>
            <a:endParaRPr lang="ko-KR" altLang="en-US" sz="1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940" y="2712843"/>
            <a:ext cx="741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고딕" panose="020D0604000000000000" pitchFamily="50" charset="-127"/>
              <a:buChar char="▶"/>
            </a:pPr>
            <a:r>
              <a:rPr lang="ko-KR" altLang="en-US" sz="1400" dirty="0" err="1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로지스틱회귀분석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결과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폐지 전</a:t>
            </a:r>
            <a:r>
              <a:rPr lang="en-US" altLang="ko-KR" sz="14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: -2.1096(*) / 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폐지 후 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: 3.7444(**)</a:t>
            </a:r>
            <a:endParaRPr lang="ko-KR" altLang="en-US" sz="1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37640" y="4030708"/>
            <a:ext cx="72126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나눔고딕" panose="020D0604000000000000" pitchFamily="50" charset="-127"/>
              <a:buChar char="▶"/>
            </a:pP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폐지 후 개인투자자순매수비율 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52.4% 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증가와 동시에 보유기간초과수익</a:t>
            </a:r>
            <a:r>
              <a:rPr lang="ko-KR" altLang="en-US" sz="14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률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56.1% 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감소</a:t>
            </a:r>
            <a:endParaRPr lang="en-US" altLang="ko-KR" sz="1400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  <a:p>
            <a:pPr marL="285750" indent="-285750">
              <a:lnSpc>
                <a:spcPct val="125000"/>
              </a:lnSpc>
              <a:buFont typeface="나눔고딕" panose="020D0604000000000000" pitchFamily="50" charset="-127"/>
              <a:buChar char="▶"/>
            </a:pPr>
            <a:r>
              <a:rPr lang="ko-KR" altLang="en-US" sz="1400" dirty="0" err="1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로지스틱회귀분석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결과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</a:t>
            </a:r>
            <a:r>
              <a:rPr lang="ko-KR" altLang="en-US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폐지 후 </a:t>
            </a:r>
            <a:r>
              <a:rPr lang="en-US" altLang="ko-KR" sz="1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: 3.7444(**)</a:t>
            </a:r>
            <a:endParaRPr lang="ko-KR" altLang="en-US" sz="1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05344" y="788663"/>
            <a:ext cx="142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rgbClr val="C00000"/>
                </a:solidFill>
                <a:latin typeface="타이포_파피루스 EB" panose="02020503020101020101" pitchFamily="18" charset="-127"/>
                <a:ea typeface="타이포_파피루스 EB" panose="02020503020101020101" pitchFamily="18" charset="-127"/>
              </a:rPr>
              <a:t>채택</a:t>
            </a:r>
            <a:endParaRPr lang="en-US" altLang="ko-KR" sz="3200" b="1" dirty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rgbClr val="C00000"/>
              </a:solidFill>
              <a:latin typeface="타이포_파피루스 EB" panose="02020503020101020101" pitchFamily="18" charset="-127"/>
              <a:ea typeface="타이포_파피루스 EB" panose="020205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05344" y="1900256"/>
            <a:ext cx="142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rgbClr val="C00000"/>
                </a:solidFill>
                <a:latin typeface="타이포_파피루스 EB" panose="02020503020101020101" pitchFamily="18" charset="-127"/>
                <a:ea typeface="타이포_파피루스 EB" panose="02020503020101020101" pitchFamily="18" charset="-127"/>
              </a:rPr>
              <a:t>채택</a:t>
            </a:r>
            <a:endParaRPr lang="en-US" altLang="ko-KR" sz="3200" b="1" dirty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rgbClr val="C00000"/>
              </a:solidFill>
              <a:latin typeface="타이포_파피루스 EB" panose="02020503020101020101" pitchFamily="18" charset="-127"/>
              <a:ea typeface="타이포_파피루스 EB" panose="020205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05344" y="3253148"/>
            <a:ext cx="142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rgbClr val="C00000"/>
                </a:solidFill>
                <a:latin typeface="타이포_파피루스 EB" panose="02020503020101020101" pitchFamily="18" charset="-127"/>
                <a:ea typeface="타이포_파피루스 EB" panose="02020503020101020101" pitchFamily="18" charset="-127"/>
              </a:rPr>
              <a:t>채택</a:t>
            </a:r>
            <a:endParaRPr lang="en-US" altLang="ko-KR" sz="3200" b="1" dirty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rgbClr val="C00000"/>
              </a:solidFill>
              <a:latin typeface="타이포_파피루스 EB" panose="02020503020101020101" pitchFamily="18" charset="-127"/>
              <a:ea typeface="타이포_파피루스 EB" panose="02020503020101020101" pitchFamily="18" charset="-127"/>
            </a:endParaRPr>
          </a:p>
        </p:txBody>
      </p:sp>
      <p:pic>
        <p:nvPicPr>
          <p:cNvPr id="37" name="그림 36" descr="동그라미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3918" y="516102"/>
            <a:ext cx="1776248" cy="1214601"/>
          </a:xfrm>
          <a:prstGeom prst="rect">
            <a:avLst/>
          </a:prstGeom>
        </p:spPr>
      </p:pic>
      <p:pic>
        <p:nvPicPr>
          <p:cNvPr id="40" name="그림 39" descr="동그라미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8668" y="1796572"/>
            <a:ext cx="1776248" cy="1214601"/>
          </a:xfrm>
          <a:prstGeom prst="rect">
            <a:avLst/>
          </a:prstGeom>
        </p:spPr>
      </p:pic>
      <p:pic>
        <p:nvPicPr>
          <p:cNvPr id="52" name="그림 51" descr="동그라미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3418" y="3165062"/>
            <a:ext cx="1776248" cy="1214601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128010" y="349705"/>
            <a:ext cx="9000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82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/>
      <p:bldP spid="49" grpId="0"/>
      <p:bldP spid="50" grpId="0"/>
      <p:bldP spid="53" grpId="0"/>
      <p:bldP spid="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26299" y="814884"/>
            <a:ext cx="7295300" cy="406301"/>
            <a:chOff x="1771385" y="3957812"/>
            <a:chExt cx="7295300" cy="406299"/>
          </a:xfrm>
        </p:grpSpPr>
        <p:sp>
          <p:nvSpPr>
            <p:cNvPr id="19" name="TextBox 18"/>
            <p:cNvSpPr txBox="1"/>
            <p:nvPr/>
          </p:nvSpPr>
          <p:spPr>
            <a:xfrm>
              <a:off x="2776694" y="3957812"/>
              <a:ext cx="6289991" cy="387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기업공개 당시 재무지표가 부실한 기업일수록 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레몬기업일 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확률이 높다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71385" y="4025558"/>
              <a:ext cx="1005310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가설 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4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684651" y="3976033"/>
              <a:ext cx="0" cy="36957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193263" y="1584675"/>
            <a:ext cx="1257803" cy="58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ROE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808136" y="1584675"/>
            <a:ext cx="1383583" cy="58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영업이익</a:t>
            </a:r>
            <a:r>
              <a: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률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539519" y="1584675"/>
            <a:ext cx="1383583" cy="58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부채비율</a:t>
            </a:r>
            <a:endParaRPr lang="en-US" altLang="ko-KR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194071" y="1584675"/>
            <a:ext cx="1521941" cy="58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매출액증가율</a:t>
            </a:r>
            <a:endParaRPr lang="en-US" altLang="ko-KR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93262" y="2373500"/>
            <a:ext cx="1257803" cy="58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업력</a:t>
            </a:r>
            <a:endParaRPr lang="en-US" altLang="ko-KR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808136" y="2373500"/>
            <a:ext cx="1383583" cy="58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자산규모</a:t>
            </a:r>
            <a:endParaRPr lang="en-US" altLang="ko-KR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39519" y="2373500"/>
            <a:ext cx="1383583" cy="58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PBR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194071" y="2373500"/>
            <a:ext cx="1521941" cy="58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PER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93262" y="1584675"/>
            <a:ext cx="1257804" cy="590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808137" y="1584675"/>
            <a:ext cx="1383582" cy="590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539519" y="1584675"/>
            <a:ext cx="1383583" cy="590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194070" y="1584675"/>
            <a:ext cx="1521941" cy="5898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808136" y="2373500"/>
            <a:ext cx="1383582" cy="5898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539518" y="2371375"/>
            <a:ext cx="1383583" cy="591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194071" y="2355850"/>
            <a:ext cx="1521941" cy="607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193260" y="3267325"/>
            <a:ext cx="598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고딕" panose="020D0604000000000000" pitchFamily="50" charset="-127"/>
              <a:buChar char="▶"/>
            </a:pPr>
            <a:r>
              <a:rPr lang="ko-KR" altLang="en-US" sz="1600" b="1" dirty="0" err="1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업력을</a:t>
            </a:r>
            <a:r>
              <a:rPr lang="ko-KR" altLang="en-US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제외한 나머지 변수</a:t>
            </a:r>
            <a:endParaRPr lang="en-US" altLang="ko-KR" sz="1600" b="1" dirty="0" smtClean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400" b="1" dirty="0" smtClean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  </a:t>
            </a:r>
            <a:r>
              <a:rPr lang="ko-KR" altLang="en-US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통계적으로 유의하지 않거나 가설을 기각하는 분석결과가 도출됨</a:t>
            </a:r>
            <a:endParaRPr lang="en-US" altLang="ko-KR" sz="1600" b="1" dirty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93259" y="4042023"/>
            <a:ext cx="598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나눔고딕" panose="020D0604000000000000" pitchFamily="50" charset="-127"/>
              <a:buChar char="▶"/>
            </a:pPr>
            <a:r>
              <a:rPr lang="ko-KR" altLang="en-US" sz="1600" b="1" dirty="0" err="1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업력</a:t>
            </a:r>
            <a:endParaRPr lang="en-US" altLang="ko-KR" sz="1600" b="1" dirty="0" smtClean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나눔고딕" panose="020D0604000000000000" pitchFamily="50" charset="-127"/>
              <a:buChar char="▶"/>
            </a:pPr>
            <a:endParaRPr lang="en-US" altLang="ko-KR" sz="400" b="1" dirty="0" smtClean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  ‘</a:t>
            </a:r>
            <a:r>
              <a:rPr lang="ko-KR" altLang="en-US" sz="1600" b="1" dirty="0" err="1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업력이</a:t>
            </a:r>
            <a:r>
              <a:rPr lang="ko-KR" altLang="en-US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짧을수록 장기성과가 낮다</a:t>
            </a:r>
            <a:r>
              <a:rPr lang="en-US" altLang="ko-KR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’</a:t>
            </a:r>
            <a:r>
              <a:rPr lang="ko-KR" altLang="en-US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는 결과 도출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993140" y="712523"/>
            <a:ext cx="142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rgbClr val="C00000"/>
                </a:solidFill>
                <a:latin typeface="타이포_파피루스 EB" panose="02020503020101020101" pitchFamily="18" charset="-127"/>
                <a:ea typeface="타이포_파피루스 EB" panose="02020503020101020101" pitchFamily="18" charset="-127"/>
              </a:rPr>
              <a:t>기각</a:t>
            </a:r>
            <a:endParaRPr lang="en-US" altLang="ko-KR" sz="3200" b="1" dirty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rgbClr val="C00000"/>
              </a:solidFill>
              <a:latin typeface="타이포_파피루스 EB" panose="02020503020101020101" pitchFamily="18" charset="-127"/>
              <a:ea typeface="타이포_파피루스 EB" panose="0202050302010102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592286" y="494614"/>
            <a:ext cx="1703614" cy="985843"/>
            <a:chOff x="3592286" y="494614"/>
            <a:chExt cx="1703614" cy="985843"/>
          </a:xfrm>
        </p:grpSpPr>
        <p:pic>
          <p:nvPicPr>
            <p:cNvPr id="49" name="그림 48" descr="틀림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2286" y="527276"/>
              <a:ext cx="1551214" cy="953181"/>
            </a:xfrm>
            <a:prstGeom prst="rect">
              <a:avLst/>
            </a:prstGeom>
          </p:spPr>
        </p:pic>
        <p:pic>
          <p:nvPicPr>
            <p:cNvPr id="54" name="그림 53" descr="틀림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V="1">
              <a:off x="3744686" y="494614"/>
              <a:ext cx="1551214" cy="953181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73778" y="51496"/>
            <a:ext cx="7289907" cy="345007"/>
            <a:chOff x="73778" y="51496"/>
            <a:chExt cx="7289907" cy="345007"/>
          </a:xfrm>
        </p:grpSpPr>
        <p:grpSp>
          <p:nvGrpSpPr>
            <p:cNvPr id="40" name="그룹 39"/>
            <p:cNvGrpSpPr/>
            <p:nvPr/>
          </p:nvGrpSpPr>
          <p:grpSpPr>
            <a:xfrm>
              <a:off x="73778" y="57953"/>
              <a:ext cx="5629676" cy="338550"/>
              <a:chOff x="73778" y="57953"/>
              <a:chExt cx="5629676" cy="338550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73778" y="57953"/>
                <a:ext cx="3956099" cy="338550"/>
                <a:chOff x="73778" y="57953"/>
                <a:chExt cx="3956099" cy="338550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>
                  <a:off x="73778" y="57953"/>
                  <a:ext cx="915627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실증분석</a:t>
                  </a:r>
                  <a:endPara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902640" y="57953"/>
                  <a:ext cx="1526925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실증분석 개요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2433128" y="59312"/>
                  <a:ext cx="1596749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T-test </a:t>
                  </a:r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  <a:ea typeface="+mj-ea"/>
                    </a:rPr>
                    <a:t>결과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4059951" y="57955"/>
                <a:ext cx="1643503" cy="276995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로지스틱회귀분석 결과</a:t>
                </a:r>
                <a:endPara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5720182" y="51496"/>
              <a:ext cx="1643503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실증분석 결론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70" name="직선 연결선 69"/>
          <p:cNvCxnSpPr/>
          <p:nvPr/>
        </p:nvCxnSpPr>
        <p:spPr>
          <a:xfrm>
            <a:off x="1128010" y="349705"/>
            <a:ext cx="9000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16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7" grpId="0" animBg="1"/>
      <p:bldP spid="37" grpId="1" animBg="1"/>
      <p:bldP spid="43" grpId="0" animBg="1"/>
      <p:bldP spid="43" grpId="1" animBg="1"/>
      <p:bldP spid="45" grpId="0" animBg="1"/>
      <p:bldP spid="45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4" grpId="0" animBg="1"/>
      <p:bldP spid="4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6" grpId="0"/>
      <p:bldP spid="67" grpId="0"/>
      <p:bldP spid="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47655" y="1779227"/>
            <a:ext cx="4448691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5</a:t>
            </a: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사례연구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3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정보접근성</a:t>
            </a: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및 시장효율성 제고 방안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390"/>
            <a:ext cx="9144000" cy="45758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453390"/>
            <a:ext cx="9144000" cy="469011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4" y="1757916"/>
            <a:ext cx="943092" cy="626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86" y="1131703"/>
            <a:ext cx="943092" cy="6262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86" y="1922558"/>
            <a:ext cx="943092" cy="626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96" y="2115083"/>
            <a:ext cx="943092" cy="626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08" y="1424083"/>
            <a:ext cx="954035" cy="626213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 flipV="1">
            <a:off x="989414" y="349706"/>
            <a:ext cx="8447473" cy="1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14707" y="57953"/>
            <a:ext cx="460378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</a:rPr>
              <a:t>일본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1398" y="57952"/>
            <a:ext cx="1399738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한국 </a:t>
            </a:r>
            <a:r>
              <a: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: </a:t>
            </a:r>
            <a:r>
              <a:rPr lang="ko-KR" altLang="en-US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한국</a:t>
            </a:r>
            <a:r>
              <a: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IR</a:t>
            </a:r>
            <a:r>
              <a:rPr lang="ko-KR" altLang="en-US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협의회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3" y="415663"/>
            <a:ext cx="3377365" cy="46247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9" y="396508"/>
            <a:ext cx="3370818" cy="46326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7" y="385584"/>
            <a:ext cx="3363561" cy="46436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5" y="385290"/>
            <a:ext cx="3341102" cy="46138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9" y="402756"/>
            <a:ext cx="3308379" cy="45963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37" y="1808660"/>
            <a:ext cx="937913" cy="6227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778" y="57953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사례연구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1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537642" y="519620"/>
            <a:ext cx="7260689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일본 </a:t>
            </a:r>
            <a:r>
              <a:rPr lang="en-US" altLang="ko-KR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IR </a:t>
            </a:r>
            <a:r>
              <a:rPr lang="ko-KR" altLang="en-US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사례</a:t>
            </a:r>
            <a:endParaRPr lang="ko-KR" altLang="en-US" sz="2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22377" y="1600737"/>
            <a:ext cx="7899246" cy="3050394"/>
            <a:chOff x="1439668" y="1160745"/>
            <a:chExt cx="7899246" cy="3050394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1439668" y="2686364"/>
              <a:ext cx="7899246" cy="0"/>
            </a:xfrm>
            <a:prstGeom prst="line">
              <a:avLst/>
            </a:prstGeom>
            <a:ln w="15875"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389292" y="1160745"/>
              <a:ext cx="0" cy="3050394"/>
            </a:xfrm>
            <a:prstGeom prst="line">
              <a:avLst/>
            </a:prstGeom>
            <a:ln w="15875"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537642" y="986324"/>
            <a:ext cx="5366874" cy="31393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개인투자자를 위한 </a:t>
            </a:r>
            <a:r>
              <a:rPr lang="en-US" altLang="ko-KR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IR</a:t>
            </a:r>
            <a:r>
              <a:rPr lang="ko-KR" altLang="en-US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이 활성화되어 있는 일본</a:t>
            </a:r>
            <a:endParaRPr lang="en-US" altLang="ko-KR" sz="12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2378" y="2218331"/>
            <a:ext cx="393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n w="9525">
                  <a:solidFill>
                    <a:srgbClr val="FFFFFF">
                      <a:alpha val="31000"/>
                    </a:srgbClr>
                  </a:solidFill>
                </a:ln>
                <a:latin typeface="나눔바른고딕"/>
              </a:rPr>
              <a:t>닛케이</a:t>
            </a:r>
            <a:r>
              <a:rPr lang="ko-KR" altLang="en-US" sz="20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latin typeface="나눔바른고딕"/>
              </a:rPr>
              <a:t> </a:t>
            </a:r>
            <a:r>
              <a:rPr lang="en-US" altLang="ko-KR" sz="20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latin typeface="나눔바른고딕"/>
              </a:rPr>
              <a:t>IR Fair</a:t>
            </a:r>
            <a:endParaRPr lang="ko-KR" altLang="en-US" sz="2000" b="1" dirty="0">
              <a:ln w="9525">
                <a:solidFill>
                  <a:srgbClr val="FFFFFF">
                    <a:alpha val="31000"/>
                  </a:srgbClr>
                </a:solidFill>
              </a:ln>
              <a:latin typeface="나눔바른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0" y="2218331"/>
            <a:ext cx="394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latin typeface="나눔바른고딕"/>
              </a:rPr>
              <a:t> TSE IR </a:t>
            </a:r>
            <a:r>
              <a:rPr lang="en-US" altLang="ko-KR" sz="2000" b="1" dirty="0" err="1" smtClean="0">
                <a:ln w="9525">
                  <a:solidFill>
                    <a:srgbClr val="FFFFFF">
                      <a:alpha val="31000"/>
                    </a:srgbClr>
                  </a:solidFill>
                </a:ln>
                <a:latin typeface="나눔바른고딕"/>
              </a:rPr>
              <a:t>Festa</a:t>
            </a:r>
            <a:endParaRPr lang="ko-KR" altLang="en-US" sz="2000" b="1" dirty="0">
              <a:ln w="9525">
                <a:solidFill>
                  <a:srgbClr val="FFFFFF">
                    <a:alpha val="31000"/>
                  </a:srgbClr>
                </a:solidFill>
              </a:ln>
              <a:latin typeface="나눔바른고딕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2379" y="3708276"/>
            <a:ext cx="3916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latin typeface="나눔바른고딕"/>
              </a:rPr>
              <a:t>증권사를 통한 정기적인 세미나</a:t>
            </a:r>
            <a:endParaRPr lang="ko-KR" altLang="en-US" sz="2000" b="1" dirty="0">
              <a:ln w="9525">
                <a:solidFill>
                  <a:srgbClr val="FFFFFF">
                    <a:alpha val="31000"/>
                  </a:srgbClr>
                </a:solidFill>
              </a:ln>
              <a:latin typeface="나눔바른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72000" y="3708276"/>
            <a:ext cx="394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 w="9525">
                  <a:solidFill>
                    <a:srgbClr val="FFFFFF">
                      <a:alpha val="31000"/>
                    </a:srgbClr>
                  </a:solidFill>
                </a:ln>
                <a:latin typeface="나눔바른고딕"/>
              </a:rPr>
              <a:t>Youtube</a:t>
            </a:r>
            <a:r>
              <a:rPr lang="en-US" altLang="ko-KR" sz="20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latin typeface="나눔바른고딕"/>
              </a:rPr>
              <a:t> </a:t>
            </a:r>
            <a:r>
              <a:rPr lang="en-US" altLang="ko-KR" sz="20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latin typeface="나눔바른고딕"/>
              </a:rPr>
              <a:t>IR Channel</a:t>
            </a:r>
            <a:endParaRPr lang="ko-KR" altLang="en-US" sz="2000" b="1" dirty="0">
              <a:ln w="9525">
                <a:solidFill>
                  <a:srgbClr val="FFFFFF">
                    <a:alpha val="31000"/>
                  </a:srgbClr>
                </a:solidFill>
              </a:ln>
              <a:latin typeface="나눔바른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23932" y="1600737"/>
            <a:ext cx="4043680" cy="14924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23932" y="3172665"/>
            <a:ext cx="4043680" cy="149018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6390" y="1599407"/>
            <a:ext cx="4043680" cy="14923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6391" y="3172665"/>
            <a:ext cx="4043680" cy="149018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026" name="Picture 2" descr="C:\Users\LGNT\Desktop\KakaoTalk_20160203_1539241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0" y="1544940"/>
            <a:ext cx="4560069" cy="31589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21" y="1533726"/>
            <a:ext cx="4554069" cy="320532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9" y="1527864"/>
            <a:ext cx="4560070" cy="317601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28" name="Picture 4" descr="C:\Users\LGNT\Desktop\KakaoTalk_20160212_15311471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35" y="1512800"/>
            <a:ext cx="4554069" cy="32321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/>
          <p:nvPr/>
        </p:nvCxnSpPr>
        <p:spPr>
          <a:xfrm flipV="1">
            <a:off x="989414" y="349706"/>
            <a:ext cx="8447473" cy="1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14707" y="57953"/>
            <a:ext cx="460378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</a:rPr>
              <a:t>일본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41398" y="57952"/>
            <a:ext cx="1399738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한국 </a:t>
            </a:r>
            <a:r>
              <a: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: </a:t>
            </a:r>
            <a:r>
              <a:rPr lang="ko-KR" altLang="en-US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한국</a:t>
            </a:r>
            <a:r>
              <a: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IR</a:t>
            </a:r>
            <a:r>
              <a:rPr lang="ko-KR" altLang="en-US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협의회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778" y="57953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사례연구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813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26" grpId="0" animBg="1"/>
      <p:bldP spid="26" grpId="1" animBg="1"/>
      <p:bldP spid="27" grpId="0" animBg="1"/>
      <p:bldP spid="28" grpId="0" animBg="1"/>
      <p:bldP spid="28" grpId="1" animBg="1"/>
      <p:bldP spid="28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1578" y1="37173" x2="21578" y2="37173"/>
                        <a14:foregroundMark x1="2093" y1="14660" x2="2093" y2="14660"/>
                        <a14:foregroundMark x1="7729" y1="11518" x2="7729" y2="11518"/>
                        <a14:foregroundMark x1="2093" y1="64398" x2="2093" y2="64398"/>
                        <a14:foregroundMark x1="2093" y1="34555" x2="2093" y2="34555"/>
                        <a14:foregroundMark x1="11111" y1="71204" x2="11111" y2="71204"/>
                        <a14:foregroundMark x1="30274" y1="39267" x2="30274" y2="39267"/>
                        <a14:foregroundMark x1="35910" y1="41361" x2="35910" y2="41361"/>
                        <a14:foregroundMark x1="30435" y1="62827" x2="30435" y2="62827"/>
                        <a14:foregroundMark x1="21095" y1="68586" x2="21095" y2="68586"/>
                        <a14:foregroundMark x1="48309" y1="37696" x2="48309" y2="37696"/>
                        <a14:foregroundMark x1="54106" y1="40838" x2="54106" y2="40838"/>
                        <a14:foregroundMark x1="57810" y1="39791" x2="57810" y2="39791"/>
                        <a14:foregroundMark x1="69082" y1="38743" x2="69082" y2="38743"/>
                        <a14:foregroundMark x1="81643" y1="37173" x2="81643" y2="37173"/>
                        <a14:foregroundMark x1="86151" y1="58639" x2="86151" y2="58639"/>
                        <a14:foregroundMark x1="75201" y1="61780" x2="75201" y2="61780"/>
                        <a14:foregroundMark x1="20612" y1="91623" x2="20612" y2="91623"/>
                        <a14:foregroundMark x1="12238" y1="53403" x2="12238" y2="53403"/>
                        <a14:foregroundMark x1="2415" y1="89005" x2="2415" y2="89005"/>
                        <a14:foregroundMark x1="1771" y1="58639" x2="1771" y2="58639"/>
                        <a14:foregroundMark x1="14815" y1="91099" x2="14815" y2="91099"/>
                        <a14:foregroundMark x1="28180" y1="92147" x2="28180" y2="92147"/>
                        <a14:foregroundMark x1="33816" y1="86911" x2="33816" y2="86911"/>
                        <a14:foregroundMark x1="39452" y1="89529" x2="39452" y2="89529"/>
                        <a14:foregroundMark x1="44767" y1="87435" x2="44767" y2="87435"/>
                        <a14:foregroundMark x1="50725" y1="85864" x2="50725" y2="85864"/>
                        <a14:foregroundMark x1="57005" y1="87958" x2="57005" y2="87958"/>
                        <a14:foregroundMark x1="60064" y1="86387" x2="60064" y2="86387"/>
                        <a14:foregroundMark x1="66828" y1="87958" x2="66828" y2="87958"/>
                        <a14:foregroundMark x1="71498" y1="85864" x2="71498" y2="85864"/>
                        <a14:foregroundMark x1="76651" y1="84817" x2="76651" y2="84817"/>
                        <a14:foregroundMark x1="81643" y1="86911" x2="81643" y2="86911"/>
                        <a14:foregroundMark x1="87440" y1="86387" x2="87440" y2="86387"/>
                        <a14:foregroundMark x1="90821" y1="87958" x2="90821" y2="87958"/>
                        <a14:foregroundMark x1="96135" y1="86387" x2="96135" y2="86387"/>
                        <a14:foregroundMark x1="2093" y1="26702" x2="2093" y2="26702"/>
                        <a14:foregroundMark x1="12399" y1="9424" x2="12399" y2="9424"/>
                        <a14:foregroundMark x1="9823" y1="67016" x2="9823" y2="67016"/>
                        <a14:backgroundMark x1="40741" y1="87435" x2="40741" y2="87435"/>
                        <a14:backgroundMark x1="51047" y1="89005" x2="51047" y2="89005"/>
                        <a14:backgroundMark x1="61192" y1="87435" x2="61192" y2="87435"/>
                        <a14:backgroundMark x1="73591" y1="47120" x2="73591" y2="47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9818" y="2822462"/>
            <a:ext cx="3124364" cy="728146"/>
          </a:xfrm>
          <a:prstGeom prst="rect">
            <a:avLst/>
          </a:prstGeom>
        </p:spPr>
      </p:pic>
      <p:cxnSp>
        <p:nvCxnSpPr>
          <p:cNvPr id="51" name="직선 연결선 50"/>
          <p:cNvCxnSpPr/>
          <p:nvPr/>
        </p:nvCxnSpPr>
        <p:spPr>
          <a:xfrm flipV="1">
            <a:off x="989414" y="349706"/>
            <a:ext cx="8447473" cy="1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02007" y="57953"/>
            <a:ext cx="460378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일</a:t>
            </a:r>
            <a:r>
              <a:rPr lang="ko-KR" altLang="en-US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rPr>
              <a:t>본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1398" y="57952"/>
            <a:ext cx="1399738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</a:rPr>
              <a:t>한국 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</a:rPr>
              <a:t>: 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</a:rPr>
              <a:t>한국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</a:rPr>
              <a:t>IR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</a:rPr>
              <a:t>협의회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778" y="57953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사례연구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37642" y="519620"/>
            <a:ext cx="7260689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한국</a:t>
            </a:r>
            <a:r>
              <a:rPr lang="en-US" altLang="ko-KR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IR</a:t>
            </a:r>
            <a:r>
              <a:rPr lang="ko-KR" altLang="en-US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협의회</a:t>
            </a:r>
            <a:endParaRPr lang="ko-KR" altLang="en-US" sz="2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37642" y="986324"/>
            <a:ext cx="5366874" cy="5355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온</a:t>
            </a:r>
            <a:r>
              <a:rPr lang="en-US" altLang="ko-KR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/</a:t>
            </a:r>
            <a:r>
              <a:rPr lang="ko-KR" altLang="en-US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오프라인을 아우르는 종합적 서비스를 제공하며 선진적 </a:t>
            </a:r>
            <a:r>
              <a:rPr lang="en-US" altLang="ko-KR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IR </a:t>
            </a:r>
            <a:r>
              <a:rPr lang="ko-KR" altLang="en-US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시스템 구축</a:t>
            </a:r>
            <a:endParaRPr lang="en-US" altLang="ko-KR" sz="1200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한국에서 </a:t>
            </a:r>
            <a:r>
              <a:rPr lang="en-US" altLang="ko-KR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IR</a:t>
            </a:r>
            <a:r>
              <a:rPr lang="ko-KR" altLang="en-US" sz="12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의 중추적 역할을 맡아 자본시장의 발전을 위한 역할 수행</a:t>
            </a:r>
            <a:endParaRPr lang="en-US" altLang="ko-KR" sz="12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359382" y="2240167"/>
            <a:ext cx="4425236" cy="2112396"/>
          </a:xfrm>
          <a:prstGeom prst="ellipse">
            <a:avLst/>
          </a:prstGeom>
          <a:noFill/>
          <a:ln w="3175">
            <a:solidFill>
              <a:schemeClr val="tx1">
                <a:lumMod val="60000"/>
                <a:lumOff val="40000"/>
                <a:alpha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323361" y="2647387"/>
            <a:ext cx="1293623" cy="865516"/>
            <a:chOff x="2564782" y="4123878"/>
            <a:chExt cx="1176021" cy="115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타원 22"/>
            <p:cNvSpPr/>
            <p:nvPr/>
          </p:nvSpPr>
          <p:spPr>
            <a:xfrm>
              <a:off x="2569889" y="4123878"/>
              <a:ext cx="1152000" cy="115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altLang="ko-KR" sz="1600" b="1" spc="-300" dirty="0" smtClean="0">
                <a:solidFill>
                  <a:schemeClr val="accent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64782" y="4482930"/>
              <a:ext cx="117602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+mn-ea"/>
                </a:rPr>
                <a:t>IPO IR</a:t>
              </a:r>
              <a:endParaRPr lang="ko-KR" altLang="en-US" sz="1400" dirty="0">
                <a:latin typeface="+mn-ea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287396" y="2626002"/>
            <a:ext cx="1893993" cy="865516"/>
            <a:chOff x="2370152" y="4123878"/>
            <a:chExt cx="1565283" cy="115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타원 25"/>
            <p:cNvSpPr/>
            <p:nvPr/>
          </p:nvSpPr>
          <p:spPr>
            <a:xfrm>
              <a:off x="2569889" y="4123878"/>
              <a:ext cx="1152000" cy="115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altLang="ko-KR" sz="1600" b="1" spc="-300" dirty="0" smtClean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70152" y="4404872"/>
              <a:ext cx="1565283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+mn-ea"/>
                </a:rPr>
                <a:t>On-line</a:t>
              </a:r>
            </a:p>
            <a:p>
              <a:pPr algn="ctr"/>
              <a:r>
                <a:rPr lang="en-US" altLang="ko-KR" sz="1400" dirty="0" smtClean="0">
                  <a:latin typeface="+mn-ea"/>
                </a:rPr>
                <a:t>IR </a:t>
              </a:r>
              <a:endParaRPr lang="ko-KR" altLang="en-US" sz="1400" dirty="0">
                <a:latin typeface="+mn-ea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807849" y="3781760"/>
            <a:ext cx="1422985" cy="865516"/>
            <a:chOff x="2564782" y="4123878"/>
            <a:chExt cx="1176021" cy="115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타원 28"/>
            <p:cNvSpPr/>
            <p:nvPr/>
          </p:nvSpPr>
          <p:spPr>
            <a:xfrm>
              <a:off x="2569889" y="4123878"/>
              <a:ext cx="1152000" cy="115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altLang="ko-KR" sz="1600" b="1" spc="-300" dirty="0" smtClean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64782" y="4482930"/>
              <a:ext cx="117602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+mn-ea"/>
                </a:rPr>
                <a:t>IR </a:t>
              </a:r>
              <a:r>
                <a:rPr lang="ko-KR" altLang="en-US" sz="1400" dirty="0" smtClean="0">
                  <a:latin typeface="+mn-ea"/>
                </a:rPr>
                <a:t>멘토링</a:t>
              </a:r>
              <a:endParaRPr lang="ko-KR" altLang="en-US" sz="1400" dirty="0"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907821" y="3976060"/>
            <a:ext cx="1422985" cy="865516"/>
            <a:chOff x="2564782" y="4123878"/>
            <a:chExt cx="1176021" cy="115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타원 32"/>
            <p:cNvSpPr/>
            <p:nvPr/>
          </p:nvSpPr>
          <p:spPr>
            <a:xfrm>
              <a:off x="2569889" y="4123878"/>
              <a:ext cx="1152000" cy="115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altLang="ko-KR" sz="1600" b="1" spc="-300" dirty="0" smtClean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64782" y="4326225"/>
              <a:ext cx="1176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+mn-ea"/>
                </a:rPr>
                <a:t>IR One</a:t>
              </a:r>
            </a:p>
            <a:p>
              <a:pPr algn="ctr"/>
              <a:r>
                <a:rPr lang="en-US" altLang="ko-KR" sz="1200" dirty="0" smtClean="0">
                  <a:latin typeface="+mn-ea"/>
                </a:rPr>
                <a:t>Stop service</a:t>
              </a:r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977362" y="1719142"/>
            <a:ext cx="1309616" cy="865516"/>
            <a:chOff x="2564781" y="4123878"/>
            <a:chExt cx="1190560" cy="115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타원 19"/>
            <p:cNvSpPr/>
            <p:nvPr/>
          </p:nvSpPr>
          <p:spPr>
            <a:xfrm>
              <a:off x="2603341" y="4123878"/>
              <a:ext cx="1152000" cy="115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altLang="ko-KR" sz="1600" b="1" spc="-300" dirty="0" smtClean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4781" y="4482930"/>
              <a:ext cx="117602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+mn-ea"/>
                </a:rPr>
                <a:t>합동 </a:t>
              </a:r>
              <a:r>
                <a:rPr lang="en-US" altLang="ko-KR" sz="1400" dirty="0" smtClean="0">
                  <a:latin typeface="+mn-ea"/>
                </a:rPr>
                <a:t>IR</a:t>
              </a:r>
              <a:endParaRPr lang="ko-KR" altLang="en-US" sz="1400" dirty="0">
                <a:latin typeface="+mn-ea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947828" y="1719142"/>
            <a:ext cx="1293623" cy="865516"/>
            <a:chOff x="2564782" y="4123878"/>
            <a:chExt cx="1176021" cy="115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타원 35"/>
            <p:cNvSpPr/>
            <p:nvPr/>
          </p:nvSpPr>
          <p:spPr>
            <a:xfrm>
              <a:off x="2569889" y="4123878"/>
              <a:ext cx="1152000" cy="115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altLang="ko-KR" sz="1600" b="1" spc="-300" dirty="0" smtClean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64782" y="4482930"/>
              <a:ext cx="117602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+mn-ea"/>
                </a:rPr>
                <a:t>IR PT</a:t>
              </a:r>
              <a:r>
                <a:rPr lang="ko-KR" altLang="en-US" sz="1400" dirty="0" smtClean="0">
                  <a:latin typeface="+mn-ea"/>
                </a:rPr>
                <a:t>제공</a:t>
              </a:r>
              <a:endParaRPr lang="ko-KR" altLang="en-US" sz="1400" dirty="0">
                <a:latin typeface="+mn-ea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081654" y="3791532"/>
            <a:ext cx="1293623" cy="865516"/>
            <a:chOff x="2564782" y="4123878"/>
            <a:chExt cx="1176021" cy="115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타원 39"/>
            <p:cNvSpPr/>
            <p:nvPr/>
          </p:nvSpPr>
          <p:spPr>
            <a:xfrm>
              <a:off x="2569889" y="4123878"/>
              <a:ext cx="1152000" cy="115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altLang="ko-KR" sz="1600" b="1" spc="-300" dirty="0" smtClean="0">
                <a:solidFill>
                  <a:schemeClr val="accent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64782" y="4482931"/>
              <a:ext cx="1176021" cy="40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+mn-ea"/>
                </a:rPr>
                <a:t>IR </a:t>
              </a:r>
              <a:r>
                <a:rPr lang="ko-KR" altLang="en-US" sz="1400" dirty="0" smtClean="0">
                  <a:latin typeface="+mn-ea"/>
                </a:rPr>
                <a:t>모범규준</a:t>
              </a:r>
              <a:endParaRPr lang="ko-KR" altLang="en-US" sz="1400" dirty="0">
                <a:latin typeface="+mn-ea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60998" y="1673558"/>
            <a:ext cx="4275594" cy="3086000"/>
            <a:chOff x="626498" y="1438608"/>
            <a:chExt cx="3491695" cy="3086000"/>
          </a:xfrm>
        </p:grpSpPr>
        <p:sp>
          <p:nvSpPr>
            <p:cNvPr id="43" name="TextBox 42"/>
            <p:cNvSpPr txBox="1"/>
            <p:nvPr/>
          </p:nvSpPr>
          <p:spPr>
            <a:xfrm>
              <a:off x="626498" y="1438608"/>
              <a:ext cx="3491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rPr>
                <a:t>IR One Stop Service</a:t>
              </a:r>
            </a:p>
          </p:txBody>
        </p:sp>
        <p:grpSp>
          <p:nvGrpSpPr>
            <p:cNvPr id="44" name="그룹 61"/>
            <p:cNvGrpSpPr/>
            <p:nvPr/>
          </p:nvGrpSpPr>
          <p:grpSpPr>
            <a:xfrm>
              <a:off x="2626750" y="2782395"/>
              <a:ext cx="191618" cy="1119288"/>
              <a:chOff x="-46530" y="5359206"/>
              <a:chExt cx="216000" cy="1682278"/>
            </a:xfrm>
          </p:grpSpPr>
          <p:sp>
            <p:nvSpPr>
              <p:cNvPr id="56" name="순서도: 병합 55"/>
              <p:cNvSpPr/>
              <p:nvPr/>
            </p:nvSpPr>
            <p:spPr>
              <a:xfrm>
                <a:off x="-46530" y="5359206"/>
                <a:ext cx="216000" cy="286665"/>
              </a:xfrm>
              <a:prstGeom prst="flowChartMerg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5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순서도: 병합 57"/>
              <p:cNvSpPr/>
              <p:nvPr/>
            </p:nvSpPr>
            <p:spPr>
              <a:xfrm>
                <a:off x="-46530" y="6754819"/>
                <a:ext cx="216000" cy="286665"/>
              </a:xfrm>
              <a:prstGeom prst="flowChartMerg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5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467541" y="2015447"/>
              <a:ext cx="25100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IR </a:t>
              </a:r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신청</a:t>
              </a:r>
              <a:r>
                <a:rPr lang="en-US" altLang="ko-KR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, IR </a:t>
              </a:r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시기 결정</a:t>
              </a:r>
              <a:endPara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endParaRPr>
            </a:p>
            <a:p>
              <a:pPr algn="ctr"/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투자자 안내</a:t>
              </a:r>
              <a:r>
                <a:rPr lang="en-US" altLang="ko-KR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, PT</a:t>
              </a:r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자료 작성</a:t>
              </a:r>
              <a:endPara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67541" y="3189511"/>
              <a:ext cx="2510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IR </a:t>
              </a:r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진행</a:t>
              </a:r>
              <a:r>
                <a:rPr lang="en-US" altLang="ko-KR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•IR </a:t>
              </a:r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실시간 중계</a:t>
              </a:r>
              <a:endPara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67541" y="4073962"/>
              <a:ext cx="2510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IR</a:t>
              </a:r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자료 게재</a:t>
              </a:r>
              <a:r>
                <a:rPr lang="en-US" altLang="ko-KR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 </a:t>
              </a:r>
              <a:r>
                <a:rPr lang="ko-KR" altLang="en-US" sz="16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n-ea"/>
                </a:rPr>
                <a:t>및 피드백</a:t>
              </a:r>
              <a:endPara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4" b="14344"/>
            <a:stretch/>
          </p:blipFill>
          <p:spPr>
            <a:xfrm>
              <a:off x="780974" y="1884146"/>
              <a:ext cx="746444" cy="746444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37" y="2923872"/>
              <a:ext cx="614798" cy="61479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953" y="3965870"/>
              <a:ext cx="558738" cy="558738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4718050" y="1680306"/>
            <a:ext cx="3987800" cy="3201993"/>
            <a:chOff x="4336965" y="1445356"/>
            <a:chExt cx="4655836" cy="3201993"/>
          </a:xfrm>
        </p:grpSpPr>
        <p:sp>
          <p:nvSpPr>
            <p:cNvPr id="60" name="TextBox 59"/>
            <p:cNvSpPr txBox="1"/>
            <p:nvPr/>
          </p:nvSpPr>
          <p:spPr>
            <a:xfrm>
              <a:off x="4721734" y="1445356"/>
              <a:ext cx="39496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rPr>
                <a:t> On-line </a:t>
              </a:r>
              <a:r>
                <a:rPr lang="en-US" altLang="ko-KR" sz="20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rPr>
                <a:t>IR</a:t>
              </a:r>
              <a:endParaRPr lang="ko-KR" altLang="en-US" sz="20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/>
                </a:solidFill>
                <a:latin typeface="나눔바른고딕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965" y="1904330"/>
              <a:ext cx="4655836" cy="2743019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</p:grpSp>
    </p:spTree>
    <p:extLst>
      <p:ext uri="{BB962C8B-B14F-4D97-AF65-F5344CB8AC3E}">
        <p14:creationId xmlns:p14="http://schemas.microsoft.com/office/powerpoint/2010/main" val="386273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779255" y="825889"/>
            <a:ext cx="1262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단위 </a:t>
            </a:r>
            <a:r>
              <a:rPr lang="en-US" altLang="ko-KR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기업 수</a:t>
            </a:r>
            <a:r>
              <a:rPr lang="en-US" altLang="ko-KR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)</a:t>
            </a:r>
            <a:endParaRPr lang="ko-KR" altLang="en-US" sz="10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2376" y="639939"/>
            <a:ext cx="3978257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한국 </a:t>
            </a:r>
            <a:r>
              <a:rPr lang="en-US" altLang="ko-KR" sz="2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IPO</a:t>
            </a:r>
            <a:r>
              <a: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시장 </a:t>
            </a:r>
            <a:r>
              <a:rPr lang="ko-KR" altLang="en-US" sz="2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추이</a:t>
            </a:r>
            <a:endParaRPr lang="ko-KR" altLang="en-US" sz="24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524416859"/>
              </p:ext>
            </p:extLst>
          </p:nvPr>
        </p:nvGraphicFramePr>
        <p:xfrm>
          <a:off x="2199003" y="1380968"/>
          <a:ext cx="6096000" cy="2276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44911"/>
              </p:ext>
            </p:extLst>
          </p:nvPr>
        </p:nvGraphicFramePr>
        <p:xfrm>
          <a:off x="1450116" y="3517900"/>
          <a:ext cx="5738082" cy="136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7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97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97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97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972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1972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1972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2010</a:t>
                      </a:r>
                      <a:endParaRPr lang="ko-KR" altLang="en-US" sz="1400" b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2011</a:t>
                      </a:r>
                      <a:endParaRPr lang="ko-KR" altLang="en-US" sz="1400" b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2012</a:t>
                      </a:r>
                      <a:endParaRPr lang="ko-KR" altLang="en-US" sz="1400" b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2013</a:t>
                      </a:r>
                      <a:endParaRPr lang="ko-KR" altLang="en-US" sz="1400" b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2014</a:t>
                      </a:r>
                      <a:endParaRPr lang="ko-KR" altLang="en-US" sz="1400" b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2015</a:t>
                      </a:r>
                      <a:endParaRPr lang="ko-KR" altLang="en-US" sz="1400" b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유가증권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코스닥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76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60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37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69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122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코넥스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29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49</a:t>
                      </a:r>
                      <a:endParaRPr lang="ko-KR" altLang="en-US" sz="1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105</a:t>
                      </a:r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187</a:t>
                      </a:r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3935453837"/>
              </p:ext>
            </p:extLst>
          </p:nvPr>
        </p:nvGraphicFramePr>
        <p:xfrm>
          <a:off x="2081493" y="1194781"/>
          <a:ext cx="5119408" cy="1559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직사각형 14"/>
          <p:cNvSpPr/>
          <p:nvPr/>
        </p:nvSpPr>
        <p:spPr>
          <a:xfrm>
            <a:off x="-787379" y="549211"/>
            <a:ext cx="10719586" cy="4622101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>
              <a:lnSpc>
                <a:spcPct val="120000"/>
              </a:lnSpc>
            </a:pPr>
            <a:endParaRPr lang="en-US" altLang="ko-KR" sz="2400" dirty="0"/>
          </a:p>
        </p:txBody>
      </p:sp>
      <p:graphicFrame>
        <p:nvGraphicFramePr>
          <p:cNvPr id="16" name="차트 15"/>
          <p:cNvGraphicFramePr/>
          <p:nvPr>
            <p:extLst>
              <p:ext uri="{D42A27DB-BD31-4B8C-83A1-F6EECF244321}">
                <p14:modId xmlns:p14="http://schemas.microsoft.com/office/powerpoint/2010/main" val="3009185869"/>
              </p:ext>
            </p:extLst>
          </p:nvPr>
        </p:nvGraphicFramePr>
        <p:xfrm>
          <a:off x="524990" y="870770"/>
          <a:ext cx="2957197" cy="4012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03967" y="1734462"/>
            <a:ext cx="1474221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ko-KR" sz="2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/>
              </a:rPr>
              <a:t>72% </a:t>
            </a:r>
            <a:r>
              <a:rPr lang="ko-KR" altLang="en-US" sz="2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/>
              </a:rPr>
              <a:t>증가</a:t>
            </a:r>
          </a:p>
        </p:txBody>
      </p:sp>
      <p:graphicFrame>
        <p:nvGraphicFramePr>
          <p:cNvPr id="31" name="차트 30"/>
          <p:cNvGraphicFramePr/>
          <p:nvPr>
            <p:extLst>
              <p:ext uri="{D42A27DB-BD31-4B8C-83A1-F6EECF244321}">
                <p14:modId xmlns:p14="http://schemas.microsoft.com/office/powerpoint/2010/main" val="3239413146"/>
              </p:ext>
            </p:extLst>
          </p:nvPr>
        </p:nvGraphicFramePr>
        <p:xfrm>
          <a:off x="4346689" y="1095220"/>
          <a:ext cx="3905684" cy="1462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4460" y="663166"/>
            <a:ext cx="3978257" cy="40011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한국 </a:t>
            </a:r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IPO</a:t>
            </a:r>
            <a:r>
              <a:rPr lang="ko-KR" altLang="en-US" sz="2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시장 </a:t>
            </a: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추이</a:t>
            </a:r>
            <a:endParaRPr lang="ko-KR" altLang="en-US" sz="20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0403" y="663166"/>
            <a:ext cx="3978257" cy="40011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세계 신시장 지수 상승률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11490" y="2870549"/>
            <a:ext cx="4376083" cy="40011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세계 신시장 신규공개 기업 </a:t>
            </a: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수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37" name="차트 36"/>
          <p:cNvGraphicFramePr/>
          <p:nvPr>
            <p:extLst>
              <p:ext uri="{D42A27DB-BD31-4B8C-83A1-F6EECF244321}">
                <p14:modId xmlns:p14="http://schemas.microsoft.com/office/powerpoint/2010/main" val="4270405974"/>
              </p:ext>
            </p:extLst>
          </p:nvPr>
        </p:nvGraphicFramePr>
        <p:xfrm>
          <a:off x="4259196" y="3270659"/>
          <a:ext cx="4080670" cy="1540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3778" y="48122"/>
            <a:ext cx="2752677" cy="338554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큰 성장세를 보인 한국 </a:t>
            </a:r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IPO</a:t>
            </a:r>
            <a:r>
              <a: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 시장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2830838" y="349705"/>
            <a:ext cx="68725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65896" y="816676"/>
            <a:ext cx="1262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단위 </a:t>
            </a:r>
            <a:r>
              <a:rPr lang="en-US" altLang="ko-KR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기업 수</a:t>
            </a:r>
            <a:r>
              <a:rPr lang="en-US" altLang="ko-KR" sz="1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)</a:t>
            </a:r>
            <a:endParaRPr lang="ko-KR" altLang="en-US" sz="10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1721174" y="1530350"/>
            <a:ext cx="609276" cy="1129030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1721174" y="3471256"/>
            <a:ext cx="609276" cy="323504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138472" y="1475742"/>
            <a:ext cx="0" cy="199551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95004" y="3031344"/>
            <a:ext cx="1262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단위 </a:t>
            </a:r>
            <a:r>
              <a:rPr lang="en-US" altLang="ko-KR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기업 수</a:t>
            </a:r>
            <a:r>
              <a:rPr lang="en-US" altLang="ko-KR" sz="1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)</a:t>
            </a:r>
            <a:endParaRPr lang="ko-KR" altLang="en-US" sz="10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313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Graphic spid="16" grpId="0">
        <p:bldAsOne/>
      </p:bldGraphic>
      <p:bldP spid="22" grpId="0"/>
      <p:bldGraphic spid="31" grpId="0">
        <p:bldAsOne/>
      </p:bldGraphic>
      <p:bldP spid="33" grpId="0"/>
      <p:bldP spid="34" grpId="0"/>
      <p:bldP spid="35" grpId="0"/>
      <p:bldGraphic spid="37" grpId="0">
        <p:bldAsOne/>
      </p:bldGraphic>
      <p:bldP spid="26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2058340" y="349705"/>
            <a:ext cx="8069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5598325" y="1039091"/>
            <a:ext cx="2458749" cy="2458749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KOREA IPO EXPO</a:t>
            </a: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4794869" y="2403547"/>
            <a:ext cx="2458749" cy="2458749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/>
          </a:p>
          <a:p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한국</a:t>
            </a:r>
            <a:endParaRPr lang="en-US" altLang="ko-KR" sz="2000" b="1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r>
              <a:rPr lang="en-US" altLang="ko-KR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IR</a:t>
            </a: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협의회</a:t>
            </a:r>
            <a:endParaRPr lang="en-US" altLang="ko-KR" sz="2000" b="1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r>
              <a:rPr lang="ko-KR" altLang="en-US" sz="20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접근성</a:t>
            </a: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제고</a:t>
            </a:r>
            <a:endParaRPr lang="ko-KR" altLang="en-US" sz="2000" b="1" dirty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01780" y="2403548"/>
            <a:ext cx="2458749" cy="2458749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r"/>
            <a:r>
              <a:rPr lang="en-US" altLang="ko-KR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ARS</a:t>
            </a: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를</a:t>
            </a:r>
            <a:endParaRPr lang="en-US" altLang="ko-KR" sz="2000" b="1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r"/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통한</a:t>
            </a:r>
            <a:endParaRPr lang="en-US" altLang="ko-KR" sz="2000" b="1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r"/>
            <a:r>
              <a:rPr lang="en-US" altLang="ko-KR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IPO</a:t>
            </a: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투자</a:t>
            </a:r>
            <a:endParaRPr lang="en-US" altLang="ko-KR" sz="2000" b="1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r"/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교육</a:t>
            </a:r>
            <a:endParaRPr lang="ko-KR" altLang="en-US" sz="2000" b="1" dirty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3735" y="2701638"/>
            <a:ext cx="182792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b="1" dirty="0" smtClean="0">
                <a:ln w="12700">
                  <a:noFill/>
                </a:ln>
                <a:solidFill>
                  <a:srgbClr val="002060"/>
                </a:solidFill>
                <a:latin typeface="+mj-ea"/>
                <a:ea typeface="+mj-ea"/>
              </a:rPr>
              <a:t>개인투자자의</a:t>
            </a:r>
            <a:endParaRPr lang="en-US" altLang="ko-KR" sz="2100" b="1" dirty="0" smtClean="0">
              <a:ln w="12700">
                <a:noFill/>
              </a:ln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100" b="1" dirty="0" smtClean="0">
                <a:solidFill>
                  <a:srgbClr val="002060"/>
                </a:solidFill>
                <a:latin typeface="+mj-ea"/>
                <a:ea typeface="+mj-ea"/>
              </a:rPr>
              <a:t>정보비대칭</a:t>
            </a:r>
            <a:endParaRPr lang="en-US" altLang="ko-KR" sz="2100" b="1" dirty="0" smtClean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100" b="1" dirty="0" smtClean="0">
                <a:solidFill>
                  <a:srgbClr val="002060"/>
                </a:solidFill>
                <a:latin typeface="+mj-ea"/>
                <a:ea typeface="+mj-ea"/>
              </a:rPr>
              <a:t>완화</a:t>
            </a:r>
            <a:endParaRPr lang="ko-KR" altLang="en-US" sz="21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5542" y="621220"/>
            <a:ext cx="7260689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개인투자자 보호방안에 대한 제언</a:t>
            </a:r>
            <a:endParaRPr lang="ko-KR" altLang="en-US" sz="2400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8242" y="1413215"/>
            <a:ext cx="737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레몬기업의 </a:t>
            </a:r>
            <a:r>
              <a:rPr lang="ko-KR" altLang="en-US" sz="20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사전 판별기준 </a:t>
            </a:r>
            <a:r>
              <a:rPr lang="ko-KR" altLang="en-US" sz="20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제시 불가능</a:t>
            </a:r>
            <a:endParaRPr lang="en-US" altLang="ko-KR" sz="2000" b="1" dirty="0">
              <a:ln w="9525">
                <a:solidFill>
                  <a:schemeClr val="bg1">
                    <a:alpha val="31000"/>
                  </a:schemeClr>
                </a:solidFill>
              </a:ln>
              <a:latin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70942" y="1939144"/>
            <a:ext cx="456973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T-test, </a:t>
            </a:r>
            <a:r>
              <a:rPr lang="ko-KR" altLang="en-US" sz="14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로지스틱회귀분석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결과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     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레몬기업의 재무적 특징을 발견할 수 없었음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58242" y="2838246"/>
            <a:ext cx="737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latin typeface="+mj-ea"/>
              </a:rPr>
              <a:t>정보비대칭 현상 완화 필요</a:t>
            </a:r>
            <a:endParaRPr lang="en-US" altLang="ko-KR" sz="2000" b="1" dirty="0">
              <a:ln w="9525">
                <a:solidFill>
                  <a:schemeClr val="bg1">
                    <a:alpha val="31000"/>
                  </a:schemeClr>
                </a:solidFill>
              </a:ln>
              <a:latin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0942" y="3352322"/>
            <a:ext cx="4153457" cy="118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한국거래소의 공시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한국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IR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협의회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등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      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다양한 정보 제공이 이루어지고 있음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ko-KR" sz="3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marL="285750" indent="-285750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더욱 효율적인 시장 조성 위해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      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개인투자자의 </a:t>
            </a:r>
            <a:r>
              <a:rPr lang="ko-KR" altLang="en-US" sz="14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정보접근성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향상 필요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73778" y="57953"/>
            <a:ext cx="7522740" cy="338550"/>
            <a:chOff x="73778" y="57953"/>
            <a:chExt cx="7522740" cy="338550"/>
          </a:xfrm>
        </p:grpSpPr>
        <p:grpSp>
          <p:nvGrpSpPr>
            <p:cNvPr id="44" name="그룹 43"/>
            <p:cNvGrpSpPr/>
            <p:nvPr/>
          </p:nvGrpSpPr>
          <p:grpSpPr>
            <a:xfrm>
              <a:off x="73778" y="57953"/>
              <a:ext cx="6465943" cy="338550"/>
              <a:chOff x="73778" y="57953"/>
              <a:chExt cx="6465943" cy="33855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73778" y="57953"/>
                <a:ext cx="5256456" cy="338550"/>
                <a:chOff x="73778" y="57953"/>
                <a:chExt cx="5256456" cy="338550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73778" y="57953"/>
                  <a:ext cx="2047122" cy="338550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개인투자자 보호방안</a:t>
                  </a:r>
                  <a:endPara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880540" y="57953"/>
                  <a:ext cx="1526925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</a:rPr>
                    <a:t>제언에 대한 개요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398168" y="59312"/>
                  <a:ext cx="1932066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</a:rPr>
                    <a:t>KOREA IPO EXPO</a:t>
                  </a:r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5320938" y="57953"/>
                <a:ext cx="1218783" cy="276997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한국</a:t>
                </a:r>
                <a:r>
                  <a:rPr lang="en-US" altLang="ko-KR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IR</a:t>
                </a:r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협의회</a:t>
                </a:r>
                <a:endPara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698083" y="59312"/>
              <a:ext cx="89843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rPr>
                <a:t>ARS</a:t>
              </a:r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rPr>
                <a:t>교육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FB6C0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6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95057" y="601696"/>
            <a:ext cx="8848833" cy="4465604"/>
            <a:chOff x="195057" y="601696"/>
            <a:chExt cx="8848833" cy="4465604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815" y="633922"/>
              <a:ext cx="3990075" cy="2077266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816" y="2712470"/>
              <a:ext cx="3982540" cy="2354830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195057" y="601696"/>
              <a:ext cx="5009353" cy="4134389"/>
              <a:chOff x="195057" y="601696"/>
              <a:chExt cx="5009353" cy="4134389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392150" y="601696"/>
                <a:ext cx="4163987" cy="461663"/>
              </a:xfrm>
              <a:prstGeom prst="rect">
                <a:avLst/>
              </a:prstGeom>
              <a:noFill/>
            </p:spPr>
            <p:txBody>
              <a:bodyPr wrap="square" lIns="91438" tIns="45719" rIns="91438" bIns="45719" rtlCol="0">
                <a:spAutoFit/>
              </a:bodyPr>
              <a:lstStyle/>
              <a:p>
                <a:pPr defTabSz="914333"/>
                <a:r>
                  <a:rPr lang="en-US" altLang="ko-KR" sz="2400" b="1" dirty="0">
                    <a:ln>
                      <a:solidFill>
                        <a:srgbClr val="FFFFFF">
                          <a:alpha val="30000"/>
                        </a:srgbClr>
                      </a:solidFill>
                    </a:ln>
                    <a:solidFill>
                      <a:srgbClr val="3A3838"/>
                    </a:solidFill>
                    <a:latin typeface="나눔바른고딕"/>
                  </a:rPr>
                  <a:t>IPO EXPO</a:t>
                </a:r>
                <a:r>
                  <a:rPr lang="en-US" altLang="ko-KR" b="1" dirty="0">
                    <a:ln>
                      <a:solidFill>
                        <a:srgbClr val="FFFFFF">
                          <a:alpha val="30000"/>
                        </a:srgbClr>
                      </a:solidFill>
                    </a:ln>
                    <a:solidFill>
                      <a:srgbClr val="3A3838"/>
                    </a:solidFill>
                    <a:latin typeface="나눔바른고딕"/>
                  </a:rPr>
                  <a:t>(2014–)</a:t>
                </a:r>
                <a:endParaRPr lang="ko-KR" altLang="en-US" b="1" dirty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95057" y="1419216"/>
                <a:ext cx="10053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33"/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434B56"/>
                    </a:solidFill>
                    <a:latin typeface="나눔바른고딕"/>
                  </a:rPr>
                  <a:t>목</a:t>
                </a:r>
                <a:r>
                  <a:rPr lang="ko-KR" altLang="en-US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434B56"/>
                    </a:solidFill>
                    <a:latin typeface="나눔바른고딕"/>
                  </a:rPr>
                  <a:t>적</a:t>
                </a:r>
              </a:p>
            </p:txBody>
          </p:sp>
          <p:cxnSp>
            <p:nvCxnSpPr>
              <p:cNvPr id="84" name="직선 연결선 83"/>
              <p:cNvCxnSpPr/>
              <p:nvPr/>
            </p:nvCxnSpPr>
            <p:spPr>
              <a:xfrm>
                <a:off x="1114764" y="1350959"/>
                <a:ext cx="0" cy="46800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1200367" y="1323947"/>
                <a:ext cx="40040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33"/>
                <a:r>
                  <a:rPr lang="en-US" altLang="ko-KR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IPO</a:t>
                </a:r>
                <a:r>
                  <a:rPr lang="ko-KR" altLang="en-US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정책 소개 및 </a:t>
                </a:r>
                <a:r>
                  <a:rPr lang="en-US" altLang="ko-KR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IPO </a:t>
                </a:r>
                <a:r>
                  <a:rPr lang="ko-KR" altLang="en-US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관련 </a:t>
                </a:r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서비스를</a:t>
                </a:r>
                <a:endPara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endParaRPr>
              </a:p>
              <a:p>
                <a:pPr defTabSz="914333"/>
                <a:r>
                  <a:rPr lang="en-US" altLang="ko-KR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One-stop</a:t>
                </a:r>
                <a:r>
                  <a:rPr lang="ko-KR" altLang="en-US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으로 제공하여 기업상장에 도움제공</a:t>
                </a:r>
                <a:endPara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95057" y="2129497"/>
                <a:ext cx="10053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33"/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434B56"/>
                    </a:solidFill>
                    <a:latin typeface="나눔바른고딕"/>
                  </a:rPr>
                  <a:t>주최</a:t>
                </a:r>
                <a:endPara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endParaRPr>
              </a:p>
            </p:txBody>
          </p:sp>
          <p:cxnSp>
            <p:nvCxnSpPr>
              <p:cNvPr id="87" name="직선 연결선 86"/>
              <p:cNvCxnSpPr/>
              <p:nvPr/>
            </p:nvCxnSpPr>
            <p:spPr>
              <a:xfrm>
                <a:off x="1114764" y="2080241"/>
                <a:ext cx="0" cy="46800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1200367" y="2139990"/>
                <a:ext cx="40040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33"/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한국경제신문 주최</a:t>
                </a:r>
                <a:endParaRPr lang="en-US" altLang="ko-KR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95057" y="2871768"/>
                <a:ext cx="10053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33"/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434B56"/>
                    </a:solidFill>
                    <a:latin typeface="나눔바른고딕"/>
                  </a:rPr>
                  <a:t>참가대상</a:t>
                </a:r>
                <a:endParaRPr lang="ko-KR" altLang="en-US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endParaRPr>
              </a:p>
            </p:txBody>
          </p:sp>
          <p:cxnSp>
            <p:nvCxnSpPr>
              <p:cNvPr id="90" name="직선 연결선 89"/>
              <p:cNvCxnSpPr/>
              <p:nvPr/>
            </p:nvCxnSpPr>
            <p:spPr>
              <a:xfrm>
                <a:off x="1114764" y="2809523"/>
                <a:ext cx="0" cy="46800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/>
              <p:cNvSpPr txBox="1"/>
              <p:nvPr/>
            </p:nvSpPr>
            <p:spPr>
              <a:xfrm>
                <a:off x="1181550" y="2656324"/>
                <a:ext cx="400404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33"/>
                <a:r>
                  <a:rPr lang="en-US" altLang="ko-KR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IPO </a:t>
                </a:r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예정 </a:t>
                </a:r>
                <a:r>
                  <a:rPr lang="ko-KR" altLang="en-US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비상장기업 </a:t>
                </a:r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임직원</a:t>
                </a:r>
                <a:endPara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endParaRPr>
              </a:p>
              <a:p>
                <a:pPr defTabSz="914333"/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한국거래소</a:t>
                </a:r>
                <a:r>
                  <a:rPr lang="en-US" altLang="ko-KR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, </a:t>
                </a:r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한국</a:t>
                </a:r>
                <a:r>
                  <a:rPr lang="en-US" altLang="ko-KR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IR</a:t>
                </a:r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협의회</a:t>
                </a:r>
                <a:r>
                  <a:rPr lang="en-US" altLang="ko-KR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, IPO</a:t>
                </a:r>
                <a:r>
                  <a:rPr lang="ko-KR" altLang="en-US" sz="1400" b="1" dirty="0" err="1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주간사</a:t>
                </a:r>
                <a:endPara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endParaRPr>
              </a:p>
              <a:p>
                <a:pPr defTabSz="914333"/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정부부처</a:t>
                </a:r>
                <a:r>
                  <a:rPr lang="en-US" altLang="ko-KR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, </a:t>
                </a:r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금융공공기관</a:t>
                </a:r>
                <a:endParaRPr lang="en-US" altLang="ko-KR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95057" y="3604464"/>
                <a:ext cx="10053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33"/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434B56"/>
                    </a:solidFill>
                    <a:latin typeface="나눔바른고딕"/>
                  </a:rPr>
                  <a:t>규모</a:t>
                </a:r>
                <a:endPara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endParaRPr>
              </a:p>
            </p:txBody>
          </p:sp>
          <p:cxnSp>
            <p:nvCxnSpPr>
              <p:cNvPr id="93" name="직선 연결선 92"/>
              <p:cNvCxnSpPr/>
              <p:nvPr/>
            </p:nvCxnSpPr>
            <p:spPr>
              <a:xfrm>
                <a:off x="1114764" y="3538805"/>
                <a:ext cx="0" cy="46800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1200367" y="3604464"/>
                <a:ext cx="40040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33"/>
                <a:r>
                  <a:rPr lang="en-US" altLang="ko-KR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400</a:t>
                </a:r>
                <a:r>
                  <a:rPr lang="ko-KR" altLang="en-US" sz="1400" b="1" dirty="0" err="1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여개</a:t>
                </a:r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 상장예비기업</a:t>
                </a:r>
                <a:endPara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5057" y="4347550"/>
                <a:ext cx="10053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33"/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434B56"/>
                    </a:solidFill>
                    <a:latin typeface="나눔바른고딕"/>
                  </a:rPr>
                  <a:t>프로그램</a:t>
                </a:r>
                <a:endParaRPr lang="ko-KR" altLang="en-US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endParaRPr>
              </a:p>
            </p:txBody>
          </p:sp>
          <p:cxnSp>
            <p:nvCxnSpPr>
              <p:cNvPr id="96" name="직선 연결선 95"/>
              <p:cNvCxnSpPr/>
              <p:nvPr/>
            </p:nvCxnSpPr>
            <p:spPr>
              <a:xfrm>
                <a:off x="1114764" y="4268085"/>
                <a:ext cx="0" cy="46800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>
                <a:off x="1200367" y="4349611"/>
                <a:ext cx="40040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33"/>
                <a:r>
                  <a:rPr lang="ko-KR" altLang="en-US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상장</a:t>
                </a:r>
                <a:r>
                  <a:rPr lang="en-US" altLang="ko-KR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, </a:t>
                </a:r>
                <a:r>
                  <a:rPr lang="ko-KR" altLang="en-US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자금조달</a:t>
                </a:r>
                <a:r>
                  <a:rPr lang="en-US" altLang="ko-KR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, </a:t>
                </a:r>
                <a:r>
                  <a:rPr lang="ko-KR" altLang="en-US" sz="14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모험자본 </a:t>
                </a:r>
                <a:r>
                  <a:rPr lang="ko-KR" altLang="en-US" sz="1400" b="1" dirty="0" smtClean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3A3838">
                        <a:lumMod val="85000"/>
                        <a:lumOff val="15000"/>
                      </a:srgbClr>
                    </a:solidFill>
                    <a:latin typeface="나눔바른고딕"/>
                  </a:rPr>
                  <a:t>설명회 등</a:t>
                </a:r>
                <a:endParaRPr lang="en-US" altLang="ko-KR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103943" y="633923"/>
            <a:ext cx="8991893" cy="4433377"/>
            <a:chOff x="103943" y="633923"/>
            <a:chExt cx="8991893" cy="4433377"/>
          </a:xfrm>
        </p:grpSpPr>
        <p:pic>
          <p:nvPicPr>
            <p:cNvPr id="1027" name="Picture 3" descr="C:\Users\LGNT\Desktop\krx ir expo 201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43" y="633923"/>
              <a:ext cx="3990075" cy="2266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283577" y="633923"/>
              <a:ext cx="4163987" cy="4616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defTabSz="914333"/>
              <a:r>
                <a:rPr lang="en-US" altLang="ko-KR" sz="2400" b="1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rPr>
                <a:t>KRX EXPO</a:t>
              </a:r>
              <a:r>
                <a:rPr lang="en-US" altLang="ko-KR" b="1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rPr>
                <a:t>(2005–2011)</a:t>
              </a:r>
              <a:endParaRPr lang="ko-KR" altLang="en-US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86483" y="1447692"/>
              <a:ext cx="1005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33"/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목</a:t>
              </a:r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적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006190" y="1379435"/>
              <a:ext cx="0" cy="46800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091793" y="1352423"/>
              <a:ext cx="4004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상장기업에게는 투자유치의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기회를</a:t>
              </a:r>
              <a:endParaRPr lang="en-US" altLang="ko-KR" sz="14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 defTabSz="914333"/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투자자에게는</a:t>
              </a:r>
              <a:r>
                <a:rPr lang="en-US" altLang="ko-KR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내실 있는 </a:t>
              </a:r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투자기회를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제공함</a:t>
              </a:r>
              <a:endParaRPr lang="en-US" altLang="ko-KR" sz="14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86483" y="2157973"/>
              <a:ext cx="1005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33"/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주최</a:t>
              </a:r>
              <a:endParaRPr lang="ko-KR" altLang="en-US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5006190" y="2108717"/>
              <a:ext cx="0" cy="46800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091793" y="2168466"/>
              <a:ext cx="4004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한국거래소 주최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한국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IR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서비스 주관</a:t>
              </a:r>
              <a:endParaRPr lang="en-US" altLang="ko-KR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86483" y="2900244"/>
              <a:ext cx="1005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33"/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참가대상</a:t>
              </a:r>
              <a:endParaRPr lang="ko-KR" altLang="en-US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5006190" y="2837999"/>
              <a:ext cx="0" cy="46800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091793" y="2900530"/>
              <a:ext cx="4004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상장기업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기관 및 개인투자자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증권사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언론사</a:t>
              </a:r>
              <a:endParaRPr lang="en-US" altLang="ko-KR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86483" y="3632940"/>
              <a:ext cx="1005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33"/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규모</a:t>
              </a:r>
              <a:endParaRPr lang="ko-KR" altLang="en-US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5006190" y="3567281"/>
              <a:ext cx="0" cy="46800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091793" y="3544518"/>
              <a:ext cx="4004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상장기업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176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개 사</a:t>
              </a:r>
              <a:endParaRPr lang="en-US" altLang="ko-KR" sz="14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 defTabSz="914333"/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3,000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여명의 기관투자자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30,000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여명의 개인투자자</a:t>
              </a:r>
              <a:endParaRPr lang="en-US" altLang="ko-KR" sz="1400" b="1" dirty="0" smtClean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86483" y="4376026"/>
              <a:ext cx="1005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33"/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프로그램</a:t>
              </a:r>
              <a:endParaRPr lang="ko-KR" altLang="en-US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5006190" y="4296561"/>
              <a:ext cx="0" cy="46800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091793" y="4378087"/>
              <a:ext cx="4004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기업현장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IR,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기업 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1:1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미팅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투자자아카데미 등</a:t>
              </a:r>
              <a:endParaRPr lang="en-US" altLang="ko-KR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43" y="2824044"/>
              <a:ext cx="3990075" cy="2243256"/>
            </a:xfrm>
            <a:prstGeom prst="rect">
              <a:avLst/>
            </a:prstGeom>
          </p:spPr>
        </p:pic>
      </p:grpSp>
      <p:sp>
        <p:nvSpPr>
          <p:cNvPr id="120" name="모서리가 둥근 직사각형 119"/>
          <p:cNvSpPr/>
          <p:nvPr/>
        </p:nvSpPr>
        <p:spPr>
          <a:xfrm>
            <a:off x="326071" y="2656324"/>
            <a:ext cx="3847896" cy="73866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08496" y="2227096"/>
            <a:ext cx="1934357" cy="138499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ko-KR" altLang="en-US" sz="28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개인투자자</a:t>
            </a:r>
            <a:endParaRPr lang="en-US" altLang="ko-KR" sz="2800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  <a:p>
            <a:pPr algn="ctr" defTabSz="914333"/>
            <a:r>
              <a:rPr lang="ko-KR" altLang="en-US" sz="28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기관투자자</a:t>
            </a:r>
            <a:endParaRPr lang="en-US" altLang="ko-KR" sz="2800" b="1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  <a:p>
            <a:pPr algn="ctr" defTabSz="914333"/>
            <a:r>
              <a:rPr lang="ko-KR" altLang="en-US" sz="28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해외투자자</a:t>
            </a:r>
            <a:endParaRPr lang="ko-KR" altLang="en-US" sz="2800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86338" y="1158215"/>
            <a:ext cx="1778827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IPO EXPO</a:t>
            </a:r>
            <a:endParaRPr lang="ko-KR" altLang="en-US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09874" y="2596426"/>
            <a:ext cx="603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+</a:t>
            </a:r>
            <a:endParaRPr lang="ko-KR" altLang="en-US" sz="3600" b="1" dirty="0">
              <a:ln>
                <a:solidFill>
                  <a:schemeClr val="bg1">
                    <a:alpha val="30000"/>
                  </a:schemeClr>
                </a:solidFill>
              </a:ln>
              <a:latin typeface="+mn-ea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563766" y="1525381"/>
            <a:ext cx="2823971" cy="27884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비상장기업 임직원</a:t>
            </a:r>
            <a:endParaRPr lang="en-US" altLang="ko-KR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한국거래소</a:t>
            </a:r>
            <a:endParaRPr lang="en-US" altLang="ko-KR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한국</a:t>
            </a:r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IR</a:t>
            </a: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협의회</a:t>
            </a:r>
            <a:endParaRPr lang="en-US" altLang="ko-KR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IPO</a:t>
            </a:r>
            <a:r>
              <a:rPr lang="ko-KR" altLang="en-US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주간사</a:t>
            </a:r>
            <a:endParaRPr lang="en-US" altLang="ko-KR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정부부처</a:t>
            </a:r>
            <a:endParaRPr lang="en-US" altLang="ko-KR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금융공공기</a:t>
            </a:r>
            <a:r>
              <a: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관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490007" y="696055"/>
            <a:ext cx="4163987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sz="24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KOREA IPO EXPO</a:t>
            </a:r>
            <a:endParaRPr lang="ko-KR" altLang="en-US" sz="2400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151920" y="912595"/>
            <a:ext cx="6840161" cy="372722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2957930" y="1291399"/>
            <a:ext cx="3228140" cy="31875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IPO EXPO </a:t>
            </a: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참가주체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+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개인투자자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기관투자자</a:t>
            </a:r>
            <a:endParaRPr lang="en-US" altLang="ko-KR" sz="2000" dirty="0" smtClean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해외투자</a:t>
            </a:r>
            <a:r>
              <a:rPr lang="ko-KR" altLang="en-US" sz="2000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자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73778" y="57953"/>
            <a:ext cx="7522740" cy="338550"/>
            <a:chOff x="73778" y="57953"/>
            <a:chExt cx="7522740" cy="338550"/>
          </a:xfrm>
        </p:grpSpPr>
        <p:grpSp>
          <p:nvGrpSpPr>
            <p:cNvPr id="61" name="그룹 60"/>
            <p:cNvGrpSpPr/>
            <p:nvPr/>
          </p:nvGrpSpPr>
          <p:grpSpPr>
            <a:xfrm>
              <a:off x="73778" y="57953"/>
              <a:ext cx="6465943" cy="338550"/>
              <a:chOff x="73778" y="57953"/>
              <a:chExt cx="6465943" cy="338550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73778" y="57953"/>
                <a:ext cx="5256456" cy="338550"/>
                <a:chOff x="73778" y="57953"/>
                <a:chExt cx="5256456" cy="338550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73778" y="57953"/>
                  <a:ext cx="2047122" cy="338550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개인투자자 보호방안</a:t>
                  </a:r>
                  <a:endPara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1880540" y="57953"/>
                  <a:ext cx="1526925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</a:rPr>
                    <a:t>제언에 대한 개요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endParaRP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3398168" y="59312"/>
                  <a:ext cx="1932066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</a:rPr>
                    <a:t>KOREA IPO EXPO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</a:endParaRPr>
                </a:p>
              </p:txBody>
            </p:sp>
          </p:grpSp>
          <p:sp>
            <p:nvSpPr>
              <p:cNvPr id="64" name="TextBox 63"/>
              <p:cNvSpPr txBox="1"/>
              <p:nvPr/>
            </p:nvSpPr>
            <p:spPr>
              <a:xfrm>
                <a:off x="5320938" y="57953"/>
                <a:ext cx="1218783" cy="276997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한국</a:t>
                </a:r>
                <a:r>
                  <a:rPr lang="en-US" altLang="ko-KR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IR</a:t>
                </a:r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협의회</a:t>
                </a:r>
                <a:endPara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698083" y="59312"/>
              <a:ext cx="89843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rPr>
                <a:t>ARS</a:t>
              </a:r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rPr>
                <a:t>교육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FB6C0"/>
                </a:solidFill>
                <a:latin typeface="+mj-ea"/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>
            <a:off x="2058340" y="349705"/>
            <a:ext cx="8069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2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54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54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20" grpId="2" animBg="1"/>
      <p:bldP spid="51" grpId="0"/>
      <p:bldP spid="51" grpId="1"/>
      <p:bldP spid="52" grpId="0"/>
      <p:bldP spid="52" grpId="1"/>
      <p:bldP spid="53" grpId="0"/>
      <p:bldP spid="53" grpId="1"/>
      <p:bldP spid="56" grpId="0" animBg="1"/>
      <p:bldP spid="56" grpId="1" animBg="1"/>
      <p:bldP spid="57" grpId="0"/>
      <p:bldP spid="58" grpId="0" animBg="1"/>
      <p:bldP spid="58" grpId="1" animBg="1"/>
      <p:bldP spid="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그룹 118"/>
          <p:cNvGrpSpPr/>
          <p:nvPr/>
        </p:nvGrpSpPr>
        <p:grpSpPr>
          <a:xfrm>
            <a:off x="73778" y="57953"/>
            <a:ext cx="7522740" cy="338550"/>
            <a:chOff x="73778" y="57953"/>
            <a:chExt cx="7522740" cy="338550"/>
          </a:xfrm>
        </p:grpSpPr>
        <p:grpSp>
          <p:nvGrpSpPr>
            <p:cNvPr id="120" name="그룹 119"/>
            <p:cNvGrpSpPr/>
            <p:nvPr/>
          </p:nvGrpSpPr>
          <p:grpSpPr>
            <a:xfrm>
              <a:off x="73778" y="57953"/>
              <a:ext cx="6465943" cy="338550"/>
              <a:chOff x="73778" y="57953"/>
              <a:chExt cx="6465943" cy="338550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73778" y="57953"/>
                <a:ext cx="5256456" cy="338550"/>
                <a:chOff x="73778" y="57953"/>
                <a:chExt cx="5256456" cy="338550"/>
              </a:xfrm>
            </p:grpSpPr>
            <p:sp>
              <p:nvSpPr>
                <p:cNvPr id="139" name="TextBox 138"/>
                <p:cNvSpPr txBox="1"/>
                <p:nvPr/>
              </p:nvSpPr>
              <p:spPr>
                <a:xfrm>
                  <a:off x="73778" y="57953"/>
                  <a:ext cx="2047122" cy="338550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개인투자자 보호방안</a:t>
                  </a:r>
                  <a:endPara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1880540" y="57953"/>
                  <a:ext cx="1526925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</a:rPr>
                    <a:t>제언에 대한 개요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3398168" y="59312"/>
                  <a:ext cx="1932066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</a:rPr>
                    <a:t>KOREA IPO EXPO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</a:endParaRPr>
                </a:p>
              </p:txBody>
            </p:sp>
          </p:grpSp>
          <p:sp>
            <p:nvSpPr>
              <p:cNvPr id="138" name="TextBox 137"/>
              <p:cNvSpPr txBox="1"/>
              <p:nvPr/>
            </p:nvSpPr>
            <p:spPr>
              <a:xfrm>
                <a:off x="5320938" y="57953"/>
                <a:ext cx="1218783" cy="276997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한국</a:t>
                </a:r>
                <a:r>
                  <a:rPr lang="en-US" altLang="ko-KR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IR</a:t>
                </a:r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협의회</a:t>
                </a:r>
                <a:endPara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endParaRP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6698083" y="59312"/>
              <a:ext cx="89843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rPr>
                <a:t>ARS</a:t>
              </a:r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rPr>
                <a:t>교육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FB6C0"/>
                </a:solidFill>
                <a:latin typeface="+mj-ea"/>
              </a:endParaRPr>
            </a:p>
          </p:txBody>
        </p:sp>
      </p:grpSp>
      <p:cxnSp>
        <p:nvCxnSpPr>
          <p:cNvPr id="142" name="직선 연결선 141"/>
          <p:cNvCxnSpPr/>
          <p:nvPr/>
        </p:nvCxnSpPr>
        <p:spPr>
          <a:xfrm>
            <a:off x="2058340" y="349705"/>
            <a:ext cx="8069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2490007" y="1906306"/>
            <a:ext cx="6897339" cy="75712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indent="-285750" algn="just" defTabSz="914333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ko-KR" altLang="en-US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공모주 투자 희망기업과 직접 소통으로 정보격차 해소</a:t>
            </a:r>
            <a:endParaRPr lang="en-US" altLang="ko-KR" b="1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+mn-ea"/>
            </a:endParaRPr>
          </a:p>
          <a:p>
            <a:pPr marL="285750" indent="-285750" algn="just" defTabSz="914333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ko-KR" altLang="en-US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보다</a:t>
            </a:r>
            <a:r>
              <a:rPr lang="en-US" altLang="ko-KR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 </a:t>
            </a:r>
            <a:r>
              <a:rPr lang="ko-KR" altLang="en-US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많은 정보를 토대로 합리적인 투자 가능</a:t>
            </a:r>
            <a:endParaRPr lang="en-US" altLang="ko-KR" b="1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0007" y="3120586"/>
            <a:ext cx="5409365" cy="142192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indent="-285750" algn="just" defTabSz="914333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ko-KR" altLang="en-US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기업자금조달 및 상장 관련 </a:t>
            </a:r>
            <a:r>
              <a:rPr lang="en-US" altLang="ko-KR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One-stop service </a:t>
            </a:r>
            <a:r>
              <a:rPr lang="ko-KR" altLang="en-US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수혜</a:t>
            </a:r>
            <a:endParaRPr lang="en-US" altLang="ko-KR" b="1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+mn-ea"/>
            </a:endParaRPr>
          </a:p>
          <a:p>
            <a:pPr marL="285750" indent="-285750" algn="just" defTabSz="914333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ko-KR" altLang="en-US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실제 투자수요 확인</a:t>
            </a:r>
            <a:endParaRPr lang="en-US" altLang="ko-KR" b="1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+mn-ea"/>
            </a:endParaRPr>
          </a:p>
          <a:p>
            <a:pPr marL="285750" indent="-285750" algn="just" defTabSz="914333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ko-KR" altLang="en-US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해외투자자 투자유치</a:t>
            </a:r>
            <a:endParaRPr lang="en-US" altLang="ko-KR" b="1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+mn-ea"/>
            </a:endParaRPr>
          </a:p>
          <a:p>
            <a:pPr marL="285750" indent="-285750" algn="just" defTabSz="914333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en-US" altLang="ko-KR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IPO</a:t>
            </a:r>
            <a:r>
              <a:rPr lang="ko-KR" altLang="en-US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+mn-ea"/>
              </a:rPr>
              <a:t>전문가들의 피드백 수렴</a:t>
            </a:r>
            <a:endParaRPr lang="en-US" altLang="ko-KR" b="1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1113" y="1514220"/>
            <a:ext cx="1905159" cy="1541301"/>
            <a:chOff x="742118" y="1906794"/>
            <a:chExt cx="1905159" cy="1541301"/>
          </a:xfrm>
        </p:grpSpPr>
        <p:pic>
          <p:nvPicPr>
            <p:cNvPr id="1026" name="Picture 2" descr="C:\Users\user\Desktop\noun_4520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6" b="90000" l="8571" r="90000">
                          <a14:foregroundMark x1="46571" y1="6000" x2="46143" y2="73571"/>
                          <a14:foregroundMark x1="46143" y1="40714" x2="71571" y2="41857"/>
                          <a14:foregroundMark x1="60429" y1="53857" x2="82000" y2="69714"/>
                          <a14:foregroundMark x1="52714" y1="69714" x2="8714" y2="82429"/>
                          <a14:foregroundMark x1="58857" y1="70857" x2="89714" y2="79714"/>
                          <a14:foregroundMark x1="53429" y1="35714" x2="64286" y2="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847" y="1906794"/>
              <a:ext cx="1439703" cy="143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42118" y="3078765"/>
              <a:ext cx="1905159" cy="369330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33"/>
              <a:r>
                <a:rPr lang="ko-KR" altLang="en-US" b="1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rPr>
                <a:t>개인투자자</a:t>
              </a:r>
              <a:endParaRPr lang="ko-KR" altLang="en-US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21113" y="3055521"/>
            <a:ext cx="1905159" cy="1481203"/>
            <a:chOff x="740657" y="3388637"/>
            <a:chExt cx="1905159" cy="1481203"/>
          </a:xfrm>
        </p:grpSpPr>
        <p:sp>
          <p:nvSpPr>
            <p:cNvPr id="20" name="TextBox 19"/>
            <p:cNvSpPr txBox="1"/>
            <p:nvPr/>
          </p:nvSpPr>
          <p:spPr>
            <a:xfrm>
              <a:off x="740657" y="4500510"/>
              <a:ext cx="1905159" cy="369330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33"/>
              <a:r>
                <a:rPr lang="en-US" altLang="ko-KR" b="1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rPr>
                <a:t>IPO </a:t>
              </a:r>
              <a:r>
                <a:rPr lang="ko-KR" altLang="en-US" b="1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3A3838"/>
                  </a:solidFill>
                  <a:latin typeface="나눔바른고딕"/>
                </a:rPr>
                <a:t>희망기업</a:t>
              </a:r>
              <a:endParaRPr lang="ko-KR" altLang="en-US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endParaRPr>
            </a:p>
          </p:txBody>
        </p:sp>
        <p:pic>
          <p:nvPicPr>
            <p:cNvPr id="1027" name="Picture 3" descr="C:\Users\user\Desktop\noun_174491_cc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4286" y1="12571" x2="84429" y2="71571"/>
                          <a14:foregroundMark x1="81143" y1="17143" x2="12286" y2="7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097" y="3388637"/>
              <a:ext cx="1481203" cy="148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2490007" y="696055"/>
            <a:ext cx="4163987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sz="24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latin typeface="나눔바른고딕"/>
              </a:rPr>
              <a:t>KOREA IPO EXPO </a:t>
            </a:r>
            <a:r>
              <a:rPr lang="ko-KR" altLang="en-US" sz="2400" b="1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latin typeface="나눔바른고딕"/>
              </a:rPr>
              <a:t>기대효과</a:t>
            </a:r>
            <a:endParaRPr lang="ko-KR" altLang="en-US" sz="2400" b="1" dirty="0">
              <a:ln>
                <a:solidFill>
                  <a:srgbClr val="FFFFFF">
                    <a:alpha val="30000"/>
                  </a:srgbClr>
                </a:solidFill>
              </a:ln>
              <a:latin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71262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612656" y="1164700"/>
            <a:ext cx="6793754" cy="532285"/>
            <a:chOff x="625355" y="2335640"/>
            <a:chExt cx="6793754" cy="532285"/>
          </a:xfrm>
        </p:grpSpPr>
        <p:grpSp>
          <p:nvGrpSpPr>
            <p:cNvPr id="32" name="그룹 31"/>
            <p:cNvGrpSpPr/>
            <p:nvPr/>
          </p:nvGrpSpPr>
          <p:grpSpPr>
            <a:xfrm>
              <a:off x="625355" y="2335640"/>
              <a:ext cx="1005310" cy="460900"/>
              <a:chOff x="1215327" y="2205901"/>
              <a:chExt cx="1005310" cy="460900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215327" y="2218514"/>
                <a:ext cx="10053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33"/>
                <a:r>
                  <a:rPr lang="ko-KR" altLang="en-US" sz="16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434B56"/>
                    </a:solidFill>
                    <a:latin typeface="나눔바른고딕"/>
                  </a:rPr>
                  <a:t>홍보방안</a:t>
                </a:r>
              </a:p>
            </p:txBody>
          </p:sp>
          <p:cxnSp>
            <p:nvCxnSpPr>
              <p:cNvPr id="35" name="직선 연결선 34"/>
              <p:cNvCxnSpPr/>
              <p:nvPr/>
            </p:nvCxnSpPr>
            <p:spPr>
              <a:xfrm>
                <a:off x="2135034" y="2205901"/>
                <a:ext cx="0" cy="46090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1630665" y="2344705"/>
              <a:ext cx="57884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한국</a:t>
              </a:r>
              <a:r>
                <a:rPr lang="en-US" altLang="ko-KR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IR</a:t>
              </a:r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협의회 기업설명회 실시간 중계 홍보</a:t>
              </a:r>
              <a:endParaRPr lang="en-US" altLang="ko-KR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 defTabSz="914333"/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한국거래소 홈페이지 </a:t>
              </a:r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내 금융교육 페이지</a:t>
              </a:r>
              <a:r>
                <a:rPr lang="en-US" altLang="ko-KR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•IR </a:t>
              </a:r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배너 </a:t>
              </a:r>
              <a:r>
                <a:rPr lang="en-US" altLang="ko-KR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•</a:t>
              </a:r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패밀리 사이트</a:t>
              </a:r>
              <a:r>
                <a:rPr lang="en-US" altLang="ko-KR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추가</a:t>
              </a:r>
              <a:endParaRPr lang="en-US" altLang="ko-KR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12656" y="1799702"/>
            <a:ext cx="6793754" cy="351167"/>
            <a:chOff x="625355" y="2335640"/>
            <a:chExt cx="6793754" cy="351167"/>
          </a:xfrm>
        </p:grpSpPr>
        <p:grpSp>
          <p:nvGrpSpPr>
            <p:cNvPr id="48" name="그룹 47"/>
            <p:cNvGrpSpPr/>
            <p:nvPr/>
          </p:nvGrpSpPr>
          <p:grpSpPr>
            <a:xfrm>
              <a:off x="625355" y="2335640"/>
              <a:ext cx="1005310" cy="351167"/>
              <a:chOff x="1215327" y="2205901"/>
              <a:chExt cx="1005310" cy="35116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1215327" y="2218514"/>
                <a:ext cx="10053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33"/>
                <a:r>
                  <a:rPr lang="ko-KR" altLang="en-US" sz="1600" b="1" dirty="0">
                    <a:ln w="9525">
                      <a:solidFill>
                        <a:srgbClr val="FFFFFF">
                          <a:alpha val="31000"/>
                        </a:srgbClr>
                      </a:solidFill>
                    </a:ln>
                    <a:solidFill>
                      <a:srgbClr val="434B56"/>
                    </a:solidFill>
                    <a:latin typeface="나눔바른고딕"/>
                  </a:rPr>
                  <a:t>기대효과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2135034" y="2205901"/>
                <a:ext cx="0" cy="351167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1630665" y="2375185"/>
              <a:ext cx="578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기존에 구축되어 있는 </a:t>
              </a:r>
              <a:r>
                <a:rPr lang="ko-KR" altLang="en-US" sz="1400" b="1" dirty="0" err="1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컨텐츠를</a:t>
              </a:r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 활용하여 적은 비용으로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정보비대칭 현상 완화</a:t>
              </a:r>
              <a:endParaRPr lang="en-US" altLang="ko-KR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89939" y="2371114"/>
            <a:ext cx="7941922" cy="2513183"/>
            <a:chOff x="170043" y="2371114"/>
            <a:chExt cx="7941922" cy="251318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1" r="276" b="13789"/>
            <a:stretch/>
          </p:blipFill>
          <p:spPr>
            <a:xfrm>
              <a:off x="170043" y="2371114"/>
              <a:ext cx="3728857" cy="215647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4631" y="2371116"/>
              <a:ext cx="3520800" cy="21564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/>
            <p:cNvSpPr txBox="1"/>
            <p:nvPr/>
          </p:nvSpPr>
          <p:spPr>
            <a:xfrm>
              <a:off x="809852" y="4630381"/>
              <a:ext cx="2496783" cy="25391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defTabSz="914333"/>
              <a:r>
                <a:rPr lang="ko-KR" altLang="en-US" sz="12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한국</a:t>
              </a:r>
              <a:r>
                <a:rPr lang="en-US" altLang="ko-KR" sz="12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IR</a:t>
              </a:r>
              <a:r>
                <a:rPr lang="ko-KR" altLang="en-US" sz="12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협의회 </a:t>
              </a:r>
              <a:r>
                <a:rPr lang="ko-KR" altLang="en-US" sz="12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실시간 중계 </a:t>
              </a:r>
              <a:r>
                <a:rPr lang="ko-KR" altLang="en-US" sz="12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홍보</a:t>
              </a:r>
              <a:endParaRPr lang="en-US" altLang="ko-KR" sz="12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58098" y="4630381"/>
              <a:ext cx="3853867" cy="25391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 defTabSz="914333"/>
              <a:r>
                <a:rPr lang="en-US" altLang="ko-KR" sz="12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KRX</a:t>
              </a:r>
              <a:r>
                <a:rPr lang="ko-KR" altLang="en-US" sz="12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홈페이지 내 </a:t>
              </a:r>
              <a:r>
                <a:rPr lang="en-US" altLang="ko-KR" sz="12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IR</a:t>
              </a:r>
              <a:r>
                <a:rPr lang="ko-KR" altLang="en-US" sz="12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배너 추가</a:t>
              </a:r>
              <a:r>
                <a:rPr lang="en-US" altLang="ko-KR" sz="12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•</a:t>
              </a:r>
              <a:r>
                <a:rPr lang="ko-KR" altLang="en-US" sz="12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패밀리 사이트 추가</a:t>
              </a:r>
              <a:endParaRPr lang="en-US" altLang="ko-KR" sz="12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2058340" y="349705"/>
            <a:ext cx="8069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>
            <a:off x="73778" y="57953"/>
            <a:ext cx="7522740" cy="338550"/>
            <a:chOff x="73778" y="57953"/>
            <a:chExt cx="7522740" cy="338550"/>
          </a:xfrm>
        </p:grpSpPr>
        <p:grpSp>
          <p:nvGrpSpPr>
            <p:cNvPr id="63" name="그룹 62"/>
            <p:cNvGrpSpPr/>
            <p:nvPr/>
          </p:nvGrpSpPr>
          <p:grpSpPr>
            <a:xfrm>
              <a:off x="73778" y="57953"/>
              <a:ext cx="6465943" cy="338550"/>
              <a:chOff x="73778" y="57953"/>
              <a:chExt cx="6465943" cy="338550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73778" y="57953"/>
                <a:ext cx="5256456" cy="338550"/>
                <a:chOff x="73778" y="57953"/>
                <a:chExt cx="5256456" cy="338550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73778" y="57953"/>
                  <a:ext cx="2047122" cy="338550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개인투자자 보호방안</a:t>
                  </a:r>
                  <a:endPara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1880540" y="57953"/>
                  <a:ext cx="1526925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</a:rPr>
                    <a:t>제언에 대한 개요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398168" y="59312"/>
                  <a:ext cx="1932066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</a:rPr>
                    <a:t>KOREA IPO EXPO</a:t>
                  </a:r>
                </a:p>
              </p:txBody>
            </p:sp>
          </p:grpSp>
          <p:sp>
            <p:nvSpPr>
              <p:cNvPr id="66" name="TextBox 65"/>
              <p:cNvSpPr txBox="1"/>
              <p:nvPr/>
            </p:nvSpPr>
            <p:spPr>
              <a:xfrm>
                <a:off x="5320938" y="57953"/>
                <a:ext cx="1218783" cy="276997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</a:rPr>
                  <a:t>한국</a:t>
                </a:r>
                <a:r>
                  <a:rPr lang="en-US" altLang="ko-KR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</a:rPr>
                  <a:t>IR</a:t>
                </a:r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</a:rPr>
                  <a:t>협의회</a:t>
                </a:r>
                <a:endPara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6698083" y="59312"/>
              <a:ext cx="89843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rPr>
                <a:t>ARS</a:t>
              </a:r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rPr>
                <a:t>교육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FB6C0"/>
                </a:solidFill>
                <a:latin typeface="+mj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01143" y="570421"/>
            <a:ext cx="7260689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ko-KR" altLang="en-US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한국</a:t>
            </a:r>
            <a:r>
              <a:rPr lang="en-US" altLang="ko-KR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IR</a:t>
            </a:r>
            <a:r>
              <a:rPr lang="ko-KR" altLang="en-US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협의회 홍보</a:t>
            </a:r>
            <a:endParaRPr lang="ko-KR" altLang="en-US" sz="2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333689" y="600432"/>
            <a:ext cx="1146847" cy="3945876"/>
            <a:chOff x="7244789" y="613132"/>
            <a:chExt cx="1146847" cy="39458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4789" y="645940"/>
              <a:ext cx="1131638" cy="3911362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7244789" y="613132"/>
              <a:ext cx="1146847" cy="394587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18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537643" y="519621"/>
            <a:ext cx="7260689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33"/>
            <a:r>
              <a:rPr lang="en-US" altLang="ko-KR" sz="24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ARS</a:t>
            </a:r>
            <a:r>
              <a:rPr lang="ko-KR" altLang="en-US" sz="24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를 통한 </a:t>
            </a:r>
            <a:r>
              <a:rPr lang="en-US" altLang="ko-KR" sz="24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IPO</a:t>
            </a:r>
            <a:r>
              <a:rPr lang="ko-KR" altLang="en-US" sz="24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투자자 교육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12656" y="1134948"/>
            <a:ext cx="6806454" cy="351167"/>
            <a:chOff x="612656" y="1401648"/>
            <a:chExt cx="6806454" cy="351167"/>
          </a:xfrm>
        </p:grpSpPr>
        <p:sp>
          <p:nvSpPr>
            <p:cNvPr id="34" name="TextBox 33"/>
            <p:cNvSpPr txBox="1"/>
            <p:nvPr/>
          </p:nvSpPr>
          <p:spPr>
            <a:xfrm>
              <a:off x="612656" y="1414261"/>
              <a:ext cx="100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6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교육방안</a:t>
              </a: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1537809" y="1401648"/>
              <a:ext cx="0" cy="351167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630666" y="1431033"/>
              <a:ext cx="578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en-US" altLang="ko-KR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IPO</a:t>
              </a:r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주식을 청약하려는 개인투자자에게 </a:t>
              </a:r>
              <a:r>
                <a:rPr lang="en-US" altLang="ko-KR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ARS</a:t>
              </a:r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을 이용하여 관련 정보 제공</a:t>
              </a:r>
              <a:endParaRPr lang="en-US" altLang="ko-KR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2656" y="2251090"/>
            <a:ext cx="6806454" cy="528397"/>
            <a:chOff x="612656" y="2517790"/>
            <a:chExt cx="6806454" cy="528397"/>
          </a:xfrm>
        </p:grpSpPr>
        <p:sp>
          <p:nvSpPr>
            <p:cNvPr id="45" name="TextBox 44"/>
            <p:cNvSpPr txBox="1"/>
            <p:nvPr/>
          </p:nvSpPr>
          <p:spPr>
            <a:xfrm>
              <a:off x="612656" y="2591732"/>
              <a:ext cx="100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6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기대효과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537809" y="2526505"/>
              <a:ext cx="0" cy="519682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630666" y="2517790"/>
              <a:ext cx="57884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개인투자자의 정보 숙지여부 확인 가능</a:t>
              </a:r>
              <a:endParaRPr lang="en-US" altLang="ko-KR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  <a:p>
              <a:pPr defTabSz="914333"/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기존 투자설명서의 한계 </a:t>
              </a:r>
              <a:r>
                <a:rPr lang="ko-KR" altLang="en-US" sz="1400" b="1" dirty="0" smtClean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극복</a:t>
              </a:r>
              <a:endParaRPr lang="en-US" altLang="ko-KR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05402" y="1697377"/>
            <a:ext cx="6806454" cy="351167"/>
            <a:chOff x="605402" y="1964077"/>
            <a:chExt cx="6806454" cy="351167"/>
          </a:xfrm>
        </p:grpSpPr>
        <p:sp>
          <p:nvSpPr>
            <p:cNvPr id="51" name="TextBox 50"/>
            <p:cNvSpPr txBox="1"/>
            <p:nvPr/>
          </p:nvSpPr>
          <p:spPr>
            <a:xfrm>
              <a:off x="605402" y="1973059"/>
              <a:ext cx="100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6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교육내용</a:t>
              </a: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1537809" y="1964077"/>
              <a:ext cx="0" cy="351167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623412" y="1989831"/>
              <a:ext cx="578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33"/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기업 및 산업현황</a:t>
              </a:r>
              <a:r>
                <a:rPr lang="en-US" altLang="ko-KR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IPO</a:t>
              </a:r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투자과정</a:t>
              </a:r>
              <a:r>
                <a:rPr lang="en-US" altLang="ko-KR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, IPO</a:t>
              </a:r>
              <a:r>
                <a:rPr lang="ko-KR" altLang="en-US" sz="1400" b="1" dirty="0">
                  <a:ln w="9525">
                    <a:solidFill>
                      <a:srgbClr val="FFFFFF">
                        <a:alpha val="31000"/>
                      </a:srgbClr>
                    </a:solidFill>
                  </a:ln>
                  <a:solidFill>
                    <a:srgbClr val="3A3838">
                      <a:lumMod val="85000"/>
                      <a:lumOff val="15000"/>
                    </a:srgbClr>
                  </a:solidFill>
                  <a:latin typeface="나눔바른고딕"/>
                </a:rPr>
                <a:t>투자의 위험</a:t>
              </a:r>
              <a:endParaRPr lang="en-US" altLang="ko-KR" sz="1400" b="1" dirty="0">
                <a:ln w="9525">
                  <a:solidFill>
                    <a:srgbClr val="FFFFFF">
                      <a:alpha val="31000"/>
                    </a:srgbClr>
                  </a:solidFill>
                </a:ln>
                <a:solidFill>
                  <a:srgbClr val="3A3838">
                    <a:lumMod val="85000"/>
                    <a:lumOff val="15000"/>
                  </a:srgbClr>
                </a:solidFill>
                <a:latin typeface="나눔바른고딕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1" t="2629" r="20142" b="15818"/>
          <a:stretch/>
        </p:blipFill>
        <p:spPr>
          <a:xfrm>
            <a:off x="4051706" y="3095639"/>
            <a:ext cx="1238196" cy="16414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540" r="8801" b="15908"/>
          <a:stretch/>
        </p:blipFill>
        <p:spPr>
          <a:xfrm>
            <a:off x="1037198" y="3215066"/>
            <a:ext cx="1295790" cy="1309382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cfile22.uf.tistory.com/image/2369623A55D9D73A1ED720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6000" y1="67302" x2="16000" y2="67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10" y="1185658"/>
            <a:ext cx="2211888" cy="20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fs8.tistory.com/upload_control/download.blog?fhandle=YmxvZzI4MDMzQGZzLTIudGlzdG9yeS5jb206L2F0dGFjaC8wLzAzMDAwMDAwMDAwMi5qcGc=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60" y="2106074"/>
            <a:ext cx="3431280" cy="222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연결선 36"/>
          <p:cNvCxnSpPr/>
          <p:nvPr/>
        </p:nvCxnSpPr>
        <p:spPr>
          <a:xfrm>
            <a:off x="2058340" y="349705"/>
            <a:ext cx="8069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73778" y="57953"/>
            <a:ext cx="7522740" cy="338550"/>
            <a:chOff x="73778" y="57953"/>
            <a:chExt cx="7522740" cy="338550"/>
          </a:xfrm>
        </p:grpSpPr>
        <p:grpSp>
          <p:nvGrpSpPr>
            <p:cNvPr id="39" name="그룹 38"/>
            <p:cNvGrpSpPr/>
            <p:nvPr/>
          </p:nvGrpSpPr>
          <p:grpSpPr>
            <a:xfrm>
              <a:off x="73778" y="57953"/>
              <a:ext cx="6465943" cy="338550"/>
              <a:chOff x="73778" y="57953"/>
              <a:chExt cx="6465943" cy="338550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73778" y="57953"/>
                <a:ext cx="5256456" cy="338550"/>
                <a:chOff x="73778" y="57953"/>
                <a:chExt cx="5256456" cy="338550"/>
              </a:xfrm>
            </p:grpSpPr>
            <p:sp>
              <p:nvSpPr>
                <p:cNvPr id="49" name="TextBox 48"/>
                <p:cNvSpPr txBox="1"/>
                <p:nvPr/>
              </p:nvSpPr>
              <p:spPr>
                <a:xfrm>
                  <a:off x="73778" y="57953"/>
                  <a:ext cx="2047122" cy="338550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개인투자자 보호방안</a:t>
                  </a:r>
                  <a:endPara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880540" y="57953"/>
                  <a:ext cx="1526925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</a:rPr>
                    <a:t>제언에 대한 개요</a:t>
                  </a:r>
                  <a:endParaRPr lang="en-US" altLang="ko-KR" sz="12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3398168" y="59312"/>
                  <a:ext cx="1932066" cy="276995"/>
                </a:xfrm>
                <a:prstGeom prst="rect">
                  <a:avLst/>
                </a:prstGeom>
                <a:noFill/>
              </p:spPr>
              <p:txBody>
                <a:bodyPr wrap="square" lIns="91436" tIns="45718" rIns="91436" bIns="45718" rtlCol="0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ln>
                        <a:solidFill>
                          <a:schemeClr val="bg1">
                            <a:alpha val="30000"/>
                          </a:schemeClr>
                        </a:solidFill>
                      </a:ln>
                      <a:solidFill>
                        <a:srgbClr val="AFB6C0"/>
                      </a:solidFill>
                      <a:latin typeface="+mj-ea"/>
                    </a:rPr>
                    <a:t>KOREA IPO EXPO</a:t>
                  </a:r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5320938" y="57953"/>
                <a:ext cx="1218783" cy="276995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한국</a:t>
                </a:r>
                <a:r>
                  <a:rPr lang="en-US" altLang="ko-KR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IR</a:t>
                </a:r>
                <a:r>
                  <a:rPr lang="ko-KR" altLang="en-US" sz="1200" dirty="0" smtClean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rgbClr val="AFB6C0"/>
                    </a:solidFill>
                    <a:latin typeface="+mj-ea"/>
                  </a:rPr>
                  <a:t>협의회</a:t>
                </a:r>
                <a:endParaRPr lang="en-US" altLang="ko-KR" sz="12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AFB6C0"/>
                  </a:solidFill>
                  <a:latin typeface="+mj-ea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6698083" y="59312"/>
              <a:ext cx="89843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</a:rPr>
                <a:t>ARS</a:t>
              </a:r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</a:rPr>
                <a:t>교육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2383788" y="3909786"/>
            <a:ext cx="154776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0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00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50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500"/>
                            </p:stCondLst>
                            <p:childTnLst>
                              <p:par>
                                <p:cTn id="1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6500"/>
                            </p:stCondLst>
                            <p:childTnLst>
                              <p:par>
                                <p:cTn id="2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2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2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8500"/>
                            </p:stCondLst>
                            <p:childTnLst>
                              <p:par>
                                <p:cTn id="2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8500"/>
                            </p:stCondLst>
                            <p:childTnLst>
                              <p:par>
                                <p:cTn id="2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9000"/>
                            </p:stCondLst>
                            <p:childTnLst>
                              <p:par>
                                <p:cTn id="2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0000"/>
                            </p:stCondLst>
                            <p:childTnLst>
                              <p:par>
                                <p:cTn id="2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0500"/>
                            </p:stCondLst>
                            <p:childTnLst>
                              <p:par>
                                <p:cTn id="2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1000"/>
                            </p:stCondLst>
                            <p:childTnLst>
                              <p:par>
                                <p:cTn id="2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21500"/>
                            </p:stCondLst>
                            <p:childTnLst>
                              <p:par>
                                <p:cTn id="2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046" y="-128550"/>
            <a:ext cx="9900592" cy="54546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249" y="-1"/>
            <a:ext cx="9144001" cy="51435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909576" y="-250639"/>
            <a:ext cx="6331974" cy="5644775"/>
          </a:xfrm>
          <a:custGeom>
            <a:avLst/>
            <a:gdLst>
              <a:gd name="connsiteX0" fmla="*/ 0 w 4098665"/>
              <a:gd name="connsiteY0" fmla="*/ 0 h 5634615"/>
              <a:gd name="connsiteX1" fmla="*/ 4098665 w 4098665"/>
              <a:gd name="connsiteY1" fmla="*/ 0 h 5634615"/>
              <a:gd name="connsiteX2" fmla="*/ 4098665 w 4098665"/>
              <a:gd name="connsiteY2" fmla="*/ 5634615 h 5634615"/>
              <a:gd name="connsiteX3" fmla="*/ 0 w 4098665"/>
              <a:gd name="connsiteY3" fmla="*/ 5634615 h 5634615"/>
              <a:gd name="connsiteX4" fmla="*/ 0 w 4098665"/>
              <a:gd name="connsiteY4" fmla="*/ 0 h 5634615"/>
              <a:gd name="connsiteX0" fmla="*/ 0 w 5072058"/>
              <a:gd name="connsiteY0" fmla="*/ 0 h 5634615"/>
              <a:gd name="connsiteX1" fmla="*/ 5072058 w 5072058"/>
              <a:gd name="connsiteY1" fmla="*/ 0 h 5634615"/>
              <a:gd name="connsiteX2" fmla="*/ 4098665 w 5072058"/>
              <a:gd name="connsiteY2" fmla="*/ 5634615 h 5634615"/>
              <a:gd name="connsiteX3" fmla="*/ 0 w 5072058"/>
              <a:gd name="connsiteY3" fmla="*/ 5634615 h 5634615"/>
              <a:gd name="connsiteX4" fmla="*/ 0 w 5072058"/>
              <a:gd name="connsiteY4" fmla="*/ 0 h 5634615"/>
              <a:gd name="connsiteX0" fmla="*/ 0 w 5072058"/>
              <a:gd name="connsiteY0" fmla="*/ 0 h 5634615"/>
              <a:gd name="connsiteX1" fmla="*/ 5072058 w 5072058"/>
              <a:gd name="connsiteY1" fmla="*/ 0 h 5634615"/>
              <a:gd name="connsiteX2" fmla="*/ 4098665 w 5072058"/>
              <a:gd name="connsiteY2" fmla="*/ 5634615 h 5634615"/>
              <a:gd name="connsiteX3" fmla="*/ 1300480 w 5072058"/>
              <a:gd name="connsiteY3" fmla="*/ 5634615 h 5634615"/>
              <a:gd name="connsiteX4" fmla="*/ 0 w 5072058"/>
              <a:gd name="connsiteY4" fmla="*/ 0 h 5634615"/>
              <a:gd name="connsiteX0" fmla="*/ 0 w 5072058"/>
              <a:gd name="connsiteY0" fmla="*/ 0 h 5644775"/>
              <a:gd name="connsiteX1" fmla="*/ 5072058 w 5072058"/>
              <a:gd name="connsiteY1" fmla="*/ 0 h 5644775"/>
              <a:gd name="connsiteX2" fmla="*/ 4098665 w 5072058"/>
              <a:gd name="connsiteY2" fmla="*/ 5634615 h 5644775"/>
              <a:gd name="connsiteX3" fmla="*/ 934720 w 5072058"/>
              <a:gd name="connsiteY3" fmla="*/ 5644775 h 5644775"/>
              <a:gd name="connsiteX4" fmla="*/ 0 w 5072058"/>
              <a:gd name="connsiteY4" fmla="*/ 0 h 564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58" h="5644775">
                <a:moveTo>
                  <a:pt x="0" y="0"/>
                </a:moveTo>
                <a:lnTo>
                  <a:pt x="5072058" y="0"/>
                </a:lnTo>
                <a:lnTo>
                  <a:pt x="4098665" y="5634615"/>
                </a:lnTo>
                <a:lnTo>
                  <a:pt x="934720" y="564477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rot="10800000">
            <a:off x="4813301" y="-171822"/>
            <a:ext cx="1168399" cy="5644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58051" y="970433"/>
            <a:ext cx="3168352" cy="208672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3200" b="1" dirty="0">
              <a:ln w="12700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3200" b="1" dirty="0" smtClean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Q&amp;A</a:t>
            </a:r>
          </a:p>
          <a:p>
            <a:pPr>
              <a:lnSpc>
                <a:spcPct val="120000"/>
              </a:lnSpc>
            </a:pPr>
            <a:endParaRPr lang="en-US" altLang="ko-KR" sz="1100" b="1" dirty="0">
              <a:ln w="12700">
                <a:noFill/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3200" b="1" dirty="0" smtClean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감사합니</a:t>
            </a:r>
            <a:r>
              <a:rPr lang="ko-KR" altLang="en-US" sz="3200" b="1" dirty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다</a:t>
            </a:r>
            <a:endParaRPr lang="en-US" altLang="ko-KR" sz="3200" b="1" dirty="0" smtClean="0">
              <a:ln w="12700">
                <a:noFill/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54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49" y="0"/>
            <a:ext cx="9224149" cy="5143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67268" y="-1"/>
            <a:ext cx="9456234" cy="51435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4909" y="1956197"/>
            <a:ext cx="3614183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en-US" altLang="ko-KR" sz="5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부록</a:t>
            </a:r>
            <a:endParaRPr lang="en-US" altLang="ko-KR" sz="20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706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33400" y="519621"/>
            <a:ext cx="8111591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&lt;</a:t>
            </a:r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표</a:t>
            </a:r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1&gt; </a:t>
            </a:r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변수 정의</a:t>
            </a:r>
            <a:endParaRPr lang="ko-KR" altLang="en-US" sz="20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6741" y="349705"/>
            <a:ext cx="8457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778" y="57953"/>
            <a:ext cx="2047122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부록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1693319"/>
                  </p:ext>
                </p:extLst>
              </p:nvPr>
            </p:nvGraphicFramePr>
            <p:xfrm>
              <a:off x="533400" y="1032084"/>
              <a:ext cx="8077200" cy="3961808"/>
            </p:xfrm>
            <a:graphic>
              <a:graphicData uri="http://schemas.openxmlformats.org/drawingml/2006/table">
                <a:tbl>
                  <a:tblPr/>
                  <a:tblGrid>
                    <a:gridCol w="2349576">
                      <a:extLst>
                        <a:ext uri="{9D8B030D-6E8A-4147-A177-3AD203B41FA5}">
                          <a16:colId xmlns:a16="http://schemas.microsoft.com/office/drawing/2014/main" xmlns="" val="4203788386"/>
                        </a:ext>
                      </a:extLst>
                    </a:gridCol>
                    <a:gridCol w="5727624">
                      <a:extLst>
                        <a:ext uri="{9D8B030D-6E8A-4147-A177-3AD203B41FA5}">
                          <a16:colId xmlns:a16="http://schemas.microsoft.com/office/drawing/2014/main" xmlns="" val="4130162627"/>
                        </a:ext>
                      </a:extLst>
                    </a:gridCol>
                  </a:tblGrid>
                  <a:tr h="25593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ln>
                                <a:solidFill>
                                  <a:schemeClr val="bg1">
                                    <a:alpha val="3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변수</a:t>
                          </a:r>
                          <a:endParaRPr lang="ko-KR" altLang="en-US" sz="1100" kern="0" spc="0" dirty="0">
                            <a:ln>
                              <a:solidFill>
                                <a:schemeClr val="bg1">
                                  <a:alpha val="30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ln>
                                <a:solidFill>
                                  <a:schemeClr val="bg1">
                                    <a:alpha val="3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변수의 정의</a:t>
                          </a:r>
                          <a:endParaRPr lang="ko-KR" altLang="en-US" sz="1100" kern="0" spc="0" dirty="0">
                            <a:ln>
                              <a:solidFill>
                                <a:schemeClr val="bg1">
                                  <a:alpha val="30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616792394"/>
                      </a:ext>
                    </a:extLst>
                  </a:tr>
                  <a:tr h="51333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050" kern="0" spc="0" dirty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시초가</a:t>
                          </a:r>
                          <a:r>
                            <a:rPr lang="en-US" altLang="ko-KR" sz="1050" kern="0" spc="0" dirty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/</a:t>
                          </a:r>
                          <a:r>
                            <a:rPr lang="ko-KR" altLang="en-US" sz="1050" kern="0" spc="0" dirty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공모가</a:t>
                          </a: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시초가</m:t>
                                    </m:r>
                                    <m:r>
                                      <a:rPr lang="en-US" altLang="ko-KR" sz="105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−</m:t>
                                    </m:r>
                                    <m:r>
                                      <a:rPr lang="ko-KR" altLang="en-US" sz="105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공모가</m:t>
                                    </m:r>
                                  </m:num>
                                  <m:den>
                                    <m:r>
                                      <a:rPr lang="ko-KR" altLang="en-US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공모가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05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57133340"/>
                      </a:ext>
                    </a:extLst>
                  </a:tr>
                  <a:tr h="51350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050" kern="0" spc="0" dirty="0" err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첫날종가</a:t>
                          </a:r>
                          <a:r>
                            <a:rPr lang="en-US" altLang="ko-KR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/</a:t>
                          </a:r>
                          <a:r>
                            <a:rPr lang="ko-KR" altLang="en-US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공모가</a:t>
                          </a:r>
                          <a:endParaRPr lang="ko-KR" altLang="en-US" sz="1050" kern="0" spc="0" dirty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첫날종가</m:t>
                                    </m:r>
                                    <m:r>
                                      <a:rPr lang="en-US" altLang="ko-KR" sz="105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−</m:t>
                                    </m:r>
                                    <m:r>
                                      <a:rPr lang="ko-KR" altLang="en-US" sz="105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공모가</m:t>
                                    </m:r>
                                  </m:num>
                                  <m:den>
                                    <m:r>
                                      <a:rPr lang="ko-KR" altLang="en-US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공모가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05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82679674"/>
                      </a:ext>
                    </a:extLst>
                  </a:tr>
                  <a:tr h="717009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6</a:t>
                          </a:r>
                          <a:r>
                            <a:rPr lang="ko-KR" altLang="en-US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개월 누적 보유기간초과수익률</a:t>
                          </a: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i="1" smtClean="0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𝐵𝐻𝐴𝑅</m:t>
                                    </m:r>
                                  </m:e>
                                  <m:sub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050" i="1">
                                    <a:ln w="9525"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∏"/>
                                    <m:ctrlP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=</m:t>
                                        </m:r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(1+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sz="1050" i="1">
                                    <a:ln w="9525"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)−</m:t>
                                </m:r>
                                <m:nary>
                                  <m:naryPr>
                                    <m:chr m:val="∏"/>
                                    <m:ctrlP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(1+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sz="1050" i="1">
                                    <a:ln w="9525"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R" sz="1050" i="1" dirty="0" smtClean="0">
                            <a:ln w="9525">
                              <a:noFill/>
                            </a:ln>
                            <a:solidFill>
                              <a:schemeClr val="tx1"/>
                            </a:solidFill>
                            <a:latin typeface="+mj-ea"/>
                          </a:endParaRPr>
                        </a:p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050" i="1" dirty="0">
                            <a:ln w="9525">
                              <a:noFill/>
                            </a:ln>
                            <a:solidFill>
                              <a:schemeClr val="tx1"/>
                            </a:solidFill>
                            <a:latin typeface="+mj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691128357"/>
                      </a:ext>
                    </a:extLst>
                  </a:tr>
                  <a:tr h="688567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  <a:r>
                            <a:rPr lang="ko-KR" altLang="en-US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개월 누적 개인투자자순매수비율</a:t>
                          </a: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i="1" smtClean="0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누적</m:t>
                                    </m:r>
                                    <m:r>
                                      <a:rPr lang="en-US" altLang="ko-KR" sz="1050" b="0" i="1" smtClean="0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ko-KR" altLang="en-US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개인투자자순매수비율</m:t>
                                    </m:r>
                                  </m:e>
                                  <m:sub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,20</m:t>
                                    </m:r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𝑑𝑎𝑦𝑠</m:t>
                                    </m:r>
                                  </m:sub>
                                </m:sSub>
                                <m:r>
                                  <a:rPr lang="en-US" altLang="ko-KR" sz="1050" i="1">
                                    <a:ln w="9525"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20</m:t>
                                    </m:r>
                                  </m:sup>
                                  <m:e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altLang="ko-KR" sz="1050" i="1">
                                            <a:ln w="9525"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ko-KR" sz="1050" i="1">
                                                <a:ln w="9525"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050" i="1">
                                                <a:ln w="9525"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개인투자자일별순매수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ko-KR" sz="1050" i="1">
                                                    <a:ln w="9525"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ko-KR" altLang="en-US" sz="1050" i="1">
                                                    <a:ln w="9525"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  <m:t>도</m:t>
                                                </m:r>
                                              </m:e>
                                            </m:d>
                                            <m:r>
                                              <a:rPr lang="ko-KR" altLang="en-US" sz="1050" i="1">
                                                <a:ln w="9525"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량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050" i="1">
                                                <a:ln w="9525"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𝑑𝑎𝑦</m:t>
                                            </m:r>
                                            <m:r>
                                              <a:rPr lang="en-US" altLang="ko-KR" sz="1050" i="1">
                                                <a:ln w="9525"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ko-KR" sz="1050" i="1">
                                                <a:ln w="9525"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sz="1050" i="1">
                                                <a:ln w="9525"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050" i="1">
                                                <a:ln w="9525"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발행주식수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050" i="1">
                                                <a:ln w="9525"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𝑑𝑎𝑦</m:t>
                                            </m:r>
                                            <m:r>
                                              <a:rPr lang="en-US" altLang="ko-KR" sz="1050" i="1">
                                                <a:ln w="9525"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ko-KR" sz="1050" i="1">
                                                <a:ln w="9525"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altLang="ko-KR" sz="1050" i="1">
                                        <a:ln w="9525"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altLang="ko-KR" sz="1050" kern="0" spc="0" dirty="0" smtClean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5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33726609"/>
                      </a:ext>
                    </a:extLst>
                  </a:tr>
                  <a:tr h="513614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자기자본이익률</a:t>
                          </a:r>
                          <a:r>
                            <a:rPr lang="en-US" altLang="ko-KR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(ROE)</a:t>
                          </a:r>
                          <a:endParaRPr lang="ko-KR" altLang="en-US" sz="1050" kern="0" spc="0" dirty="0" smtClean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전기순이익</m:t>
                                    </m:r>
                                  </m:num>
                                  <m:den>
                                    <m:r>
                                      <a:rPr lang="ko-KR" altLang="en-US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전기자본총계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05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9198561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1693319"/>
                  </p:ext>
                </p:extLst>
              </p:nvPr>
            </p:nvGraphicFramePr>
            <p:xfrm>
              <a:off x="533400" y="1032084"/>
              <a:ext cx="8077200" cy="3961808"/>
            </p:xfrm>
            <a:graphic>
              <a:graphicData uri="http://schemas.openxmlformats.org/drawingml/2006/table">
                <a:tbl>
                  <a:tblPr/>
                  <a:tblGrid>
                    <a:gridCol w="234957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203788386"/>
                        </a:ext>
                      </a:extLst>
                    </a:gridCol>
                    <a:gridCol w="572762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30162627"/>
                        </a:ext>
                      </a:extLst>
                    </a:gridCol>
                  </a:tblGrid>
                  <a:tr h="28740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ln>
                                <a:solidFill>
                                  <a:schemeClr val="bg1">
                                    <a:alpha val="3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변수</a:t>
                          </a:r>
                          <a:endParaRPr lang="ko-KR" altLang="en-US" sz="1100" kern="0" spc="0" dirty="0">
                            <a:ln>
                              <a:solidFill>
                                <a:schemeClr val="bg1">
                                  <a:alpha val="30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ln>
                                <a:solidFill>
                                  <a:schemeClr val="bg1">
                                    <a:alpha val="3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변수의 정의</a:t>
                          </a:r>
                          <a:endParaRPr lang="ko-KR" altLang="en-US" sz="1100" kern="0" spc="0" dirty="0">
                            <a:ln>
                              <a:solidFill>
                                <a:schemeClr val="bg1">
                                  <a:alpha val="30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616792394"/>
                      </a:ext>
                    </a:extLst>
                  </a:tr>
                  <a:tr h="55118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050" kern="0" spc="0" dirty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시초가</a:t>
                          </a:r>
                          <a:r>
                            <a:rPr lang="en-US" altLang="ko-KR" sz="1050" kern="0" spc="0" dirty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/</a:t>
                          </a:r>
                          <a:r>
                            <a:rPr lang="ko-KR" altLang="en-US" sz="1050" kern="0" spc="0" dirty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공모가</a:t>
                          </a: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51648" b="-5637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57133340"/>
                      </a:ext>
                    </a:extLst>
                  </a:tr>
                  <a:tr h="55137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050" kern="0" spc="0" dirty="0" err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첫날종가</a:t>
                          </a:r>
                          <a:r>
                            <a:rPr lang="en-US" altLang="ko-KR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/</a:t>
                          </a:r>
                          <a:r>
                            <a:rPr lang="ko-KR" altLang="en-US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공모가</a:t>
                          </a:r>
                          <a:endParaRPr lang="ko-KR" altLang="en-US" sz="1050" kern="0" spc="0" dirty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153333" b="-4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82679674"/>
                      </a:ext>
                    </a:extLst>
                  </a:tr>
                  <a:tr h="1025532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6</a:t>
                          </a:r>
                          <a:r>
                            <a:rPr lang="ko-KR" altLang="en-US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개월 누적 보유기간초과수익률</a:t>
                          </a: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135714" b="-15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691128357"/>
                      </a:ext>
                    </a:extLst>
                  </a:tr>
                  <a:tr h="994925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  <a:r>
                            <a:rPr lang="ko-KR" altLang="en-US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개월 누적 개인투자자순매수비율</a:t>
                          </a: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241463" b="-554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733726609"/>
                      </a:ext>
                    </a:extLst>
                  </a:tr>
                  <a:tr h="551378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자기자본이익률</a:t>
                          </a:r>
                          <a:r>
                            <a:rPr lang="en-US" altLang="ko-KR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(ROE)</a:t>
                          </a:r>
                          <a:endParaRPr lang="ko-KR" altLang="en-US" sz="1050" kern="0" spc="0" dirty="0" smtClean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622222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198561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057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686741" y="349705"/>
            <a:ext cx="8457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778" y="57953"/>
            <a:ext cx="2047122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부록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9481763"/>
                  </p:ext>
                </p:extLst>
              </p:nvPr>
            </p:nvGraphicFramePr>
            <p:xfrm>
              <a:off x="533400" y="638384"/>
              <a:ext cx="8077200" cy="4287941"/>
            </p:xfrm>
            <a:graphic>
              <a:graphicData uri="http://schemas.openxmlformats.org/drawingml/2006/table">
                <a:tbl>
                  <a:tblPr/>
                  <a:tblGrid>
                    <a:gridCol w="2349576">
                      <a:extLst>
                        <a:ext uri="{9D8B030D-6E8A-4147-A177-3AD203B41FA5}">
                          <a16:colId xmlns:a16="http://schemas.microsoft.com/office/drawing/2014/main" xmlns="" val="4203788386"/>
                        </a:ext>
                      </a:extLst>
                    </a:gridCol>
                    <a:gridCol w="5727624">
                      <a:extLst>
                        <a:ext uri="{9D8B030D-6E8A-4147-A177-3AD203B41FA5}">
                          <a16:colId xmlns:a16="http://schemas.microsoft.com/office/drawing/2014/main" xmlns="" val="4130162627"/>
                        </a:ext>
                      </a:extLst>
                    </a:gridCol>
                  </a:tblGrid>
                  <a:tr h="260259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ln>
                                <a:solidFill>
                                  <a:schemeClr val="bg1">
                                    <a:alpha val="3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변수</a:t>
                          </a:r>
                          <a:endParaRPr lang="ko-KR" altLang="en-US" sz="1100" kern="0" spc="0" dirty="0">
                            <a:ln>
                              <a:solidFill>
                                <a:schemeClr val="bg1">
                                  <a:alpha val="30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ln>
                                <a:solidFill>
                                  <a:schemeClr val="bg1">
                                    <a:alpha val="3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변수의 정의</a:t>
                          </a:r>
                          <a:endParaRPr lang="ko-KR" altLang="en-US" sz="1100" kern="0" spc="0" dirty="0">
                            <a:ln>
                              <a:solidFill>
                                <a:schemeClr val="bg1">
                                  <a:alpha val="30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616792394"/>
                      </a:ext>
                    </a:extLst>
                  </a:tr>
                  <a:tr h="571174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부채비율</a:t>
                          </a:r>
                          <a:endParaRPr lang="ko-KR" altLang="en-US" sz="105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전기부채총계</m:t>
                                    </m:r>
                                  </m:num>
                                  <m:den>
                                    <m:r>
                                      <a:rPr lang="ko-KR" altLang="en-US" sz="105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전기자본총계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05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</a:tr>
                  <a:tr h="571174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영업이익률</a:t>
                          </a: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1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1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전기영업이익</m:t>
                                    </m:r>
                                  </m:num>
                                  <m:den>
                                    <m:r>
                                      <a:rPr lang="ko-KR" altLang="en-US" sz="11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전기매출액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10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57133340"/>
                      </a:ext>
                    </a:extLst>
                  </a:tr>
                  <a:tr h="573569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매출액증가율</a:t>
                          </a: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1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1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전기매출액</m:t>
                                    </m:r>
                                    <m:r>
                                      <a:rPr lang="en-US" altLang="ko-KR" sz="11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−</m:t>
                                    </m:r>
                                    <m:r>
                                      <a:rPr lang="ko-KR" altLang="en-US" sz="11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전전기매출액</m:t>
                                    </m:r>
                                  </m:num>
                                  <m:den>
                                    <m:r>
                                      <a:rPr lang="ko-KR" altLang="en-US" sz="11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전전기매출액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10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82679674"/>
                      </a:ext>
                    </a:extLst>
                  </a:tr>
                  <a:tr h="572057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주가수익비율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(PER)</a:t>
                          </a:r>
                          <a:endParaRPr lang="ko-KR" altLang="en-US" sz="1100" kern="0" spc="0" dirty="0" smtClean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1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1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</a:rPr>
                                      <m:t>공모가</m:t>
                                    </m:r>
                                  </m:num>
                                  <m:den>
                                    <m:r>
                                      <a:rPr lang="ko-KR" altLang="en-US" sz="11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</a:rPr>
                                      <m:t>전기주당순이익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10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</a:tr>
                  <a:tr h="572057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주가순자산비율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(PBR)</a:t>
                          </a:r>
                          <a:endParaRPr lang="ko-KR" altLang="en-US" sz="1100" kern="0" spc="0" dirty="0" smtClean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1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1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공모가</m:t>
                                    </m:r>
                                  </m:num>
                                  <m:den>
                                    <m:r>
                                      <a:rPr lang="ko-KR" altLang="en-US" sz="11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전기주당순자산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10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33726609"/>
                      </a:ext>
                    </a:extLst>
                  </a:tr>
                  <a:tr h="561442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연혁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(M)</a:t>
                          </a:r>
                          <a:endParaRPr lang="ko-KR" altLang="en-US" sz="1100" kern="0" spc="0" dirty="0" smtClean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100" i="1" kern="0" spc="0" smtClean="0">
                                  <a:ln>
                                    <a:solidFill>
                                      <a:schemeClr val="tx1">
                                        <a:alpha val="30000"/>
                                      </a:schemeClr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설</m:t>
                              </m:r>
                            </m:oMath>
                          </a14:m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립일이 포함된 </a:t>
                          </a:r>
                          <a:r>
                            <a:rPr lang="ko-KR" altLang="en-US" sz="1100" kern="0" spc="0" dirty="0" err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월로부터</a:t>
                          </a: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ko-KR" altLang="en-US" sz="1100" kern="0" spc="0" dirty="0" err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상장일이</a:t>
                          </a: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 포함된 월까지의 월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月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) </a:t>
                          </a: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수</a:t>
                          </a:r>
                          <a:endParaRPr lang="ko-KR" altLang="en-US" sz="1100" kern="0" spc="0" dirty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919856163"/>
                      </a:ext>
                    </a:extLst>
                  </a:tr>
                  <a:tr h="561442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자산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십억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ko-KR" altLang="en-US" sz="1100" kern="0" spc="0" dirty="0" smtClean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100" i="1" kern="0" spc="0" smtClean="0">
                                  <a:ln>
                                    <a:solidFill>
                                      <a:schemeClr val="tx1">
                                        <a:alpha val="30000"/>
                                      </a:schemeClr>
                                    </a:solidFill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전</m:t>
                              </m:r>
                            </m:oMath>
                          </a14:m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기부채총계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+</a:t>
                          </a: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전기자본총계</a:t>
                          </a:r>
                          <a:endParaRPr lang="ko-KR" altLang="en-US" sz="1100" kern="0" spc="0" dirty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148842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9481763"/>
                  </p:ext>
                </p:extLst>
              </p:nvPr>
            </p:nvGraphicFramePr>
            <p:xfrm>
              <a:off x="533400" y="638384"/>
              <a:ext cx="8077200" cy="4287941"/>
            </p:xfrm>
            <a:graphic>
              <a:graphicData uri="http://schemas.openxmlformats.org/drawingml/2006/table">
                <a:tbl>
                  <a:tblPr/>
                  <a:tblGrid>
                    <a:gridCol w="234957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203788386"/>
                        </a:ext>
                      </a:extLst>
                    </a:gridCol>
                    <a:gridCol w="572762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30162627"/>
                        </a:ext>
                      </a:extLst>
                    </a:gridCol>
                  </a:tblGrid>
                  <a:tr h="28740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ln>
                                <a:solidFill>
                                  <a:schemeClr val="bg1">
                                    <a:alpha val="3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변수</a:t>
                          </a:r>
                          <a:endParaRPr lang="ko-KR" altLang="en-US" sz="1100" kern="0" spc="0" dirty="0">
                            <a:ln>
                              <a:solidFill>
                                <a:schemeClr val="bg1">
                                  <a:alpha val="30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ln>
                                <a:solidFill>
                                  <a:schemeClr val="bg1">
                                    <a:alpha val="3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변수의 정의</a:t>
                          </a:r>
                          <a:endParaRPr lang="ko-KR" altLang="en-US" sz="1100" kern="0" spc="0" dirty="0">
                            <a:ln>
                              <a:solidFill>
                                <a:schemeClr val="bg1">
                                  <a:alpha val="30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616792394"/>
                      </a:ext>
                    </a:extLst>
                  </a:tr>
                  <a:tr h="571174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5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부채비율</a:t>
                          </a:r>
                          <a:endParaRPr lang="ko-KR" altLang="en-US" sz="105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51064" b="-598936"/>
                          </a:stretch>
                        </a:blipFill>
                      </a:tcPr>
                    </a:tc>
                  </a:tr>
                  <a:tr h="575571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영업이익률</a:t>
                          </a: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151064" b="-4989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57133340"/>
                      </a:ext>
                    </a:extLst>
                  </a:tr>
                  <a:tr h="577984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매출액증가율</a:t>
                          </a: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248421" b="-39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82679674"/>
                      </a:ext>
                    </a:extLst>
                  </a:tr>
                  <a:tr h="576460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주가수익비율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(PER)</a:t>
                          </a:r>
                          <a:endParaRPr lang="ko-KR" altLang="en-US" sz="1100" kern="0" spc="0" dirty="0" smtClean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352128" b="-297872"/>
                          </a:stretch>
                        </a:blipFill>
                      </a:tcPr>
                    </a:tc>
                  </a:tr>
                  <a:tr h="576460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주가순자산비율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(PBR)</a:t>
                          </a:r>
                          <a:endParaRPr lang="ko-KR" altLang="en-US" sz="1100" kern="0" spc="0" dirty="0" smtClean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447368" b="-19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733726609"/>
                      </a:ext>
                    </a:extLst>
                  </a:tr>
                  <a:tr h="561442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연혁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(M)</a:t>
                          </a:r>
                          <a:endParaRPr lang="ko-KR" altLang="en-US" sz="1100" kern="0" spc="0" dirty="0" smtClean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0D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565217" b="-101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19856163"/>
                      </a:ext>
                    </a:extLst>
                  </a:tr>
                  <a:tr h="561442">
                    <a:tc>
                      <a:txBody>
                        <a:bodyPr/>
                        <a:lstStyle/>
                        <a:p>
                          <a:pPr marL="0" marR="0" indent="0" algn="ctr" defTabSz="914355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자산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ko-KR" altLang="en-US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십억</a:t>
                          </a:r>
                          <a:r>
                            <a:rPr lang="en-US" altLang="ko-KR" sz="1100" kern="0" spc="0" dirty="0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ko-KR" altLang="en-US" sz="1100" kern="0" spc="0" dirty="0" smtClean="0">
                            <a:ln>
                              <a:solidFill>
                                <a:schemeClr val="tx1">
                                  <a:alpha val="30000"/>
                                </a:schemeClr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4695" marR="34695" marT="9592" marB="9592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1064" t="-665217" b="-1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1488429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94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686741" y="349705"/>
            <a:ext cx="8457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778" y="57953"/>
            <a:ext cx="2047122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부록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876252"/>
              </p:ext>
            </p:extLst>
          </p:nvPr>
        </p:nvGraphicFramePr>
        <p:xfrm>
          <a:off x="549000" y="1435099"/>
          <a:ext cx="8046000" cy="265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4256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5744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505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+mj-ea"/>
                          <a:ea typeface="+mj-ea"/>
                        </a:rPr>
                        <a:t>개수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’00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’01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’02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’03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’04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’05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’06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’07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’08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’09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’10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’11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’12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’13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’14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계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6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유가증권시장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15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104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6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코스닥</a:t>
                      </a:r>
                      <a:endParaRPr lang="en-US" altLang="ko-KR" sz="1200" b="1" kern="12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시장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165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158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139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67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53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60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37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50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55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34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1007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6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합계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166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159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144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74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54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61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42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66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70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26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37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1111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" y="519621"/>
            <a:ext cx="8111591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&lt;</a:t>
            </a:r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표</a:t>
            </a:r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2</a:t>
            </a:r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&gt; </a:t>
            </a:r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연도별 </a:t>
            </a:r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IPO </a:t>
            </a:r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현</a:t>
            </a:r>
            <a:r>
              <a:rPr lang="ko-KR" altLang="en-US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황</a:t>
            </a:r>
          </a:p>
        </p:txBody>
      </p:sp>
    </p:spTree>
    <p:extLst>
      <p:ext uri="{BB962C8B-B14F-4D97-AF65-F5344CB8AC3E}">
        <p14:creationId xmlns:p14="http://schemas.microsoft.com/office/powerpoint/2010/main" val="34289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296486" y="1657971"/>
            <a:ext cx="3198452" cy="1860906"/>
            <a:chOff x="1156784" y="1657971"/>
            <a:chExt cx="3198452" cy="1860906"/>
          </a:xfrm>
        </p:grpSpPr>
        <p:sp>
          <p:nvSpPr>
            <p:cNvPr id="3" name="대각선 방향의 모서리가 둥근 사각형 2"/>
            <p:cNvSpPr/>
            <p:nvPr/>
          </p:nvSpPr>
          <p:spPr>
            <a:xfrm>
              <a:off x="1156785" y="1657971"/>
              <a:ext cx="3198451" cy="849519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기술평가상장특례제도 </a:t>
              </a:r>
              <a:r>
                <a:rPr lang="ko-KR" altLang="en-US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개편</a:t>
              </a:r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1156784" y="2669358"/>
              <a:ext cx="3198451" cy="849519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성장성 기업 상장요건 완화</a:t>
              </a:r>
              <a:endParaRPr lang="ko-KR" altLang="en-US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649448" y="1657972"/>
            <a:ext cx="3198451" cy="1860906"/>
            <a:chOff x="4509746" y="1657972"/>
            <a:chExt cx="3198451" cy="1860906"/>
          </a:xfrm>
        </p:grpSpPr>
        <p:sp>
          <p:nvSpPr>
            <p:cNvPr id="15" name="대각선 방향의 모서리가 둥근 사각형 14"/>
            <p:cNvSpPr/>
            <p:nvPr/>
          </p:nvSpPr>
          <p:spPr>
            <a:xfrm>
              <a:off x="4509746" y="1657972"/>
              <a:ext cx="3198451" cy="849519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상장규정 시행세칙 개정</a:t>
              </a:r>
              <a:endParaRPr lang="ko-KR" altLang="en-US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20" name="대각선 방향의 모서리가 둥근 사각형 19"/>
            <p:cNvSpPr/>
            <p:nvPr/>
          </p:nvSpPr>
          <p:spPr>
            <a:xfrm>
              <a:off x="4509746" y="2669359"/>
              <a:ext cx="3198451" cy="849519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기술기업상장부</a:t>
              </a:r>
              <a:r>
                <a:rPr lang="ko-KR" altLang="en-US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 신설</a:t>
              </a:r>
              <a:endParaRPr lang="ko-KR" altLang="en-US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7" name="대각선 방향의 모서리가 둥근 사각형 16"/>
          <p:cNvSpPr/>
          <p:nvPr/>
        </p:nvSpPr>
        <p:spPr>
          <a:xfrm>
            <a:off x="2972775" y="2146991"/>
            <a:ext cx="3198451" cy="849519"/>
          </a:xfrm>
          <a:prstGeom prst="round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풋백옵션제도</a:t>
            </a:r>
            <a:r>
              <a:rPr lang="ko-KR" altLang="en-US" sz="20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폐지</a:t>
            </a:r>
            <a:endParaRPr lang="ko-KR" altLang="en-US" sz="2000" b="1" dirty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591671"/>
            <a:ext cx="9144000" cy="399471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endParaRPr lang="en-US" altLang="ko-KR" dirty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2345" y="852993"/>
            <a:ext cx="2799310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상장규제완화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4225030" y="1734421"/>
            <a:ext cx="693941" cy="1692054"/>
          </a:xfrm>
          <a:prstGeom prst="downArrow">
            <a:avLst>
              <a:gd name="adj1" fmla="val 3536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41656" y="3784686"/>
            <a:ext cx="7260689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자본시장 활성화 및 모험자본 육성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778" y="57953"/>
            <a:ext cx="3132581" cy="33855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IPO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시장 성장의 배경 </a:t>
            </a:r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상장규제완화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334871" y="349705"/>
            <a:ext cx="6615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09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88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58025E-6 L -0.10764 3.58025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2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8889 L 0 0.0055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72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58025E-6 L 0.10938 3.58025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22" grpId="0"/>
      <p:bldP spid="2" grpId="0" animBg="1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16205" y="519621"/>
            <a:ext cx="8111591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&lt;</a:t>
            </a:r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표</a:t>
            </a:r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3&gt; </a:t>
            </a:r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기간별 </a:t>
            </a:r>
            <a:r>
              <a:rPr lang="ko-KR" altLang="en-US" sz="2000" dirty="0" err="1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기초통계량</a:t>
            </a:r>
            <a:endParaRPr lang="ko-KR" altLang="en-US" sz="20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6741" y="349705"/>
            <a:ext cx="8457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778" y="57953"/>
            <a:ext cx="2047122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부록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431668"/>
              </p:ext>
            </p:extLst>
          </p:nvPr>
        </p:nvGraphicFramePr>
        <p:xfrm>
          <a:off x="270002" y="1092723"/>
          <a:ext cx="8603997" cy="3654599"/>
        </p:xfrm>
        <a:graphic>
          <a:graphicData uri="http://schemas.openxmlformats.org/drawingml/2006/table">
            <a:tbl>
              <a:tblPr lastRow="1">
                <a:tableStyleId>{5C22544A-7EE6-4342-B048-85BDC9FD1C3A}</a:tableStyleId>
              </a:tblPr>
              <a:tblGrid>
                <a:gridCol w="670683">
                  <a:extLst>
                    <a:ext uri="{9D8B030D-6E8A-4147-A177-3AD203B41FA5}">
                      <a16:colId xmlns:a16="http://schemas.microsoft.com/office/drawing/2014/main" xmlns="" val="4204548428"/>
                    </a:ext>
                  </a:extLst>
                </a:gridCol>
                <a:gridCol w="670683">
                  <a:extLst>
                    <a:ext uri="{9D8B030D-6E8A-4147-A177-3AD203B41FA5}">
                      <a16:colId xmlns:a16="http://schemas.microsoft.com/office/drawing/2014/main" xmlns="" val="119480657"/>
                    </a:ext>
                  </a:extLst>
                </a:gridCol>
                <a:gridCol w="670683">
                  <a:extLst>
                    <a:ext uri="{9D8B030D-6E8A-4147-A177-3AD203B41FA5}">
                      <a16:colId xmlns:a16="http://schemas.microsoft.com/office/drawing/2014/main" xmlns="" val="11776541"/>
                    </a:ext>
                  </a:extLst>
                </a:gridCol>
                <a:gridCol w="707943">
                  <a:extLst>
                    <a:ext uri="{9D8B030D-6E8A-4147-A177-3AD203B41FA5}">
                      <a16:colId xmlns:a16="http://schemas.microsoft.com/office/drawing/2014/main" xmlns="" val="1631374786"/>
                    </a:ext>
                  </a:extLst>
                </a:gridCol>
                <a:gridCol w="807304">
                  <a:extLst>
                    <a:ext uri="{9D8B030D-6E8A-4147-A177-3AD203B41FA5}">
                      <a16:colId xmlns:a16="http://schemas.microsoft.com/office/drawing/2014/main" xmlns="" val="709288750"/>
                    </a:ext>
                  </a:extLst>
                </a:gridCol>
                <a:gridCol w="670683">
                  <a:extLst>
                    <a:ext uri="{9D8B030D-6E8A-4147-A177-3AD203B41FA5}">
                      <a16:colId xmlns:a16="http://schemas.microsoft.com/office/drawing/2014/main" xmlns="" val="230774788"/>
                    </a:ext>
                  </a:extLst>
                </a:gridCol>
                <a:gridCol w="670683">
                  <a:extLst>
                    <a:ext uri="{9D8B030D-6E8A-4147-A177-3AD203B41FA5}">
                      <a16:colId xmlns:a16="http://schemas.microsoft.com/office/drawing/2014/main" xmlns="" val="1376964363"/>
                    </a:ext>
                  </a:extLst>
                </a:gridCol>
                <a:gridCol w="670683">
                  <a:extLst>
                    <a:ext uri="{9D8B030D-6E8A-4147-A177-3AD203B41FA5}">
                      <a16:colId xmlns:a16="http://schemas.microsoft.com/office/drawing/2014/main" xmlns="" val="3262723549"/>
                    </a:ext>
                  </a:extLst>
                </a:gridCol>
                <a:gridCol w="670683">
                  <a:extLst>
                    <a:ext uri="{9D8B030D-6E8A-4147-A177-3AD203B41FA5}">
                      <a16:colId xmlns:a16="http://schemas.microsoft.com/office/drawing/2014/main" xmlns="" val="347666021"/>
                    </a:ext>
                  </a:extLst>
                </a:gridCol>
                <a:gridCol w="661368">
                  <a:extLst>
                    <a:ext uri="{9D8B030D-6E8A-4147-A177-3AD203B41FA5}">
                      <a16:colId xmlns:a16="http://schemas.microsoft.com/office/drawing/2014/main" xmlns="" val="3846319136"/>
                    </a:ext>
                  </a:extLst>
                </a:gridCol>
                <a:gridCol w="670683">
                  <a:extLst>
                    <a:ext uri="{9D8B030D-6E8A-4147-A177-3AD203B41FA5}">
                      <a16:colId xmlns:a16="http://schemas.microsoft.com/office/drawing/2014/main" xmlns="" val="2013291474"/>
                    </a:ext>
                  </a:extLst>
                </a:gridCol>
                <a:gridCol w="475068">
                  <a:extLst>
                    <a:ext uri="{9D8B030D-6E8A-4147-A177-3AD203B41FA5}">
                      <a16:colId xmlns:a16="http://schemas.microsoft.com/office/drawing/2014/main" xmlns="" val="1304503922"/>
                    </a:ext>
                  </a:extLst>
                </a:gridCol>
                <a:gridCol w="586850">
                  <a:extLst>
                    <a:ext uri="{9D8B030D-6E8A-4147-A177-3AD203B41FA5}">
                      <a16:colId xmlns:a16="http://schemas.microsoft.com/office/drawing/2014/main" xmlns="" val="2541869256"/>
                    </a:ext>
                  </a:extLst>
                </a:gridCol>
              </a:tblGrid>
              <a:tr h="3683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시초가</a:t>
                      </a:r>
                      <a:b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공모가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err="1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첫날종가</a:t>
                      </a:r>
                      <a:r>
                        <a:rPr lang="ko-KR" altLang="en-US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ko-KR" altLang="en-US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공모가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BHAR</a:t>
                      </a:r>
                    </a:p>
                    <a:p>
                      <a:pPr algn="ctr" fontAlgn="ctr"/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개인투자자</a:t>
                      </a:r>
                      <a:endParaRPr lang="en-US" altLang="ko-KR" sz="1100" b="1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순매수비율</a:t>
                      </a:r>
                      <a:endParaRPr lang="en-US" altLang="ko-KR" sz="1100" b="1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ROE</a:t>
                      </a:r>
                      <a:endParaRPr lang="ko-KR" altLang="en-US" sz="1100" b="1" i="0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부채비율</a:t>
                      </a: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영업</a:t>
                      </a:r>
                      <a:endParaRPr lang="en-US" altLang="ko-KR" sz="1100" b="1" i="0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이익률</a:t>
                      </a: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매출액</a:t>
                      </a:r>
                      <a:endParaRPr lang="en-US" altLang="ko-KR" sz="1100" b="1" i="0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증가율</a:t>
                      </a: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PER</a:t>
                      </a:r>
                      <a:endParaRPr lang="ko-KR" altLang="en-US" sz="1100" b="1" i="0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PBR</a:t>
                      </a:r>
                      <a:endParaRPr lang="ko-KR" altLang="en-US" sz="1100" b="1" i="0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err="1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업력</a:t>
                      </a:r>
                      <a:endParaRPr lang="en-US" altLang="ko-KR" sz="1100" b="1" i="0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i="0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자산</a:t>
                      </a:r>
                      <a:endParaRPr lang="en-US" altLang="ko-KR" sz="1100" b="1" i="0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십억</a:t>
                      </a:r>
                      <a:r>
                        <a:rPr lang="en-US" altLang="ko-KR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i="0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9338475"/>
                  </a:ext>
                </a:extLst>
              </a:tr>
              <a:tr h="137143">
                <a:tc gridSpan="13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Panel </a:t>
                      </a:r>
                      <a:r>
                        <a:rPr lang="en-US" sz="110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A (</a:t>
                      </a:r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2000.1.1~2014.6.30)</a:t>
                      </a:r>
                      <a:endParaRPr 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rgbClr val="CFD0D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38491358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평균</a:t>
                      </a:r>
                      <a:endParaRPr lang="ko-KR" alt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43%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43%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38.72%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7.85%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0.3469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1.0116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0.1432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0.6210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10.2447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2.2798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139.8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158.9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324944795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중간값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14.37%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7.02%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0.2992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0.7842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0.1310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0.2818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7.0221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1.6130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110.0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23.3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1300060105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최대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130%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1201.87%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43.40%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2.2576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21.0768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0.7278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66.9360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669.835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57.7645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681.0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70783.0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4237027394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최소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-12%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-24%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-86.67%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-22.21%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-1.2880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0.0378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-4.3689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-0.7911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-158.654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0.0001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961004387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0.4044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0.4486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0.9174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0.0805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0.2595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1.0428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0.2079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2.5009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30.5543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3.3594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104.0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2172.9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3617691508"/>
                  </a:ext>
                </a:extLst>
              </a:tr>
              <a:tr h="137143">
                <a:tc gridSpan="13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Panel </a:t>
                      </a:r>
                      <a:r>
                        <a:rPr lang="en-US" sz="110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B (</a:t>
                      </a:r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2000.1.1~2007.6.30)</a:t>
                      </a:r>
                      <a:endParaRPr 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rgbClr val="CFD0D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3541421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평균</a:t>
                      </a:r>
                      <a:endParaRPr lang="ko-KR" alt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48%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49%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47.66%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6.72%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0.3311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0.9483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0.1394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0.6290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10.4832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2.0374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127.7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66.6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960008582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중간값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41%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38%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17.29%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4.80%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0.2832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0.7772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0.1250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0.3081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6.4787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1.4422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94.5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18.8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3400321487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최대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130%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1201.87%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29.56%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2.0669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7.3485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0.7278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28.7426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669.8358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50.6022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681.0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10663.4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1251079234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최소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-12%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-23%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-86.67%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-22.21%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-1.2880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0.0378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-2.8287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-0.6649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-37.3158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0.0001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14.0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2319274600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0.4087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0.4394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1.0247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0.0784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0.2468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0.7711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0.1686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1.5690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34.6214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2.9827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93.7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484.9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2395313022"/>
                  </a:ext>
                </a:extLst>
              </a:tr>
              <a:tr h="137143">
                <a:tc gridSpan="13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Panel </a:t>
                      </a:r>
                      <a:r>
                        <a:rPr lang="en-US" sz="110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C (</a:t>
                      </a:r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2007.7.1~2014.6.30)</a:t>
                      </a:r>
                      <a:endParaRPr 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solidFill>
                      <a:srgbClr val="CFD0D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86950368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평균</a:t>
                      </a:r>
                      <a:endParaRPr lang="ko-KR" alt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19.67%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10.24%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0.3809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1.1459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0.1512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0.6545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9.7355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2.7953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165.6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355.4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781043550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중간값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22%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17%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4.28%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10.33%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0.3362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0.8162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0.1454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0.2512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8.0206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2.0510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126.0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38.7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/>
                </a:tc>
                <a:extLst>
                  <a:ext uri="{0D108BD9-81ED-4DB2-BD59-A6C34878D82A}">
                    <a16:rowId xmlns:a16="http://schemas.microsoft.com/office/drawing/2014/main" xmlns="" val="2222860604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최대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130%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400.66%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43.40%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2.2576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21.0768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0.6270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66.9360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217.302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57.7645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669.0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70783.0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42232414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최소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-10%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-24%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-64.01%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-16.95%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-1.0000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0.0531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-4.3689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-0.7911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-158.654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0.0440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29764107"/>
                  </a:ext>
                </a:extLst>
              </a:tr>
              <a:tr h="137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0.3693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0.4440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0.5883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0.0798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0.2823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1.4528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0.2733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3.6437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19.2059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4.0017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119.3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3774.5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61" marR="7061" marT="706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3544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5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16205" y="519621"/>
            <a:ext cx="8111591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&lt;</a:t>
            </a:r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표</a:t>
            </a:r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4</a:t>
            </a:r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&gt;</a:t>
            </a:r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</a:t>
            </a:r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보유기간초과수익률 </a:t>
            </a:r>
            <a:r>
              <a:rPr lang="ko-KR" altLang="en-US" sz="2000" dirty="0" err="1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기초통계량</a:t>
            </a:r>
            <a:endParaRPr lang="ko-KR" altLang="en-US" sz="20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6741" y="349705"/>
            <a:ext cx="8457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778" y="57953"/>
            <a:ext cx="2047122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부록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21219"/>
              </p:ext>
            </p:extLst>
          </p:nvPr>
        </p:nvGraphicFramePr>
        <p:xfrm>
          <a:off x="279398" y="1104396"/>
          <a:ext cx="8582433" cy="38154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9322">
                  <a:extLst>
                    <a:ext uri="{9D8B030D-6E8A-4147-A177-3AD203B41FA5}">
                      <a16:colId xmlns:a16="http://schemas.microsoft.com/office/drawing/2014/main" xmlns="" val="3472362438"/>
                    </a:ext>
                  </a:extLst>
                </a:gridCol>
                <a:gridCol w="1379322">
                  <a:extLst>
                    <a:ext uri="{9D8B030D-6E8A-4147-A177-3AD203B41FA5}">
                      <a16:colId xmlns:a16="http://schemas.microsoft.com/office/drawing/2014/main" xmlns="" val="721085856"/>
                    </a:ext>
                  </a:extLst>
                </a:gridCol>
                <a:gridCol w="1398475">
                  <a:extLst>
                    <a:ext uri="{9D8B030D-6E8A-4147-A177-3AD203B41FA5}">
                      <a16:colId xmlns:a16="http://schemas.microsoft.com/office/drawing/2014/main" xmlns="" val="532615006"/>
                    </a:ext>
                  </a:extLst>
                </a:gridCol>
                <a:gridCol w="1398475">
                  <a:extLst>
                    <a:ext uri="{9D8B030D-6E8A-4147-A177-3AD203B41FA5}">
                      <a16:colId xmlns:a16="http://schemas.microsoft.com/office/drawing/2014/main" xmlns="" val="3588793358"/>
                    </a:ext>
                  </a:extLst>
                </a:gridCol>
                <a:gridCol w="1609206">
                  <a:extLst>
                    <a:ext uri="{9D8B030D-6E8A-4147-A177-3AD203B41FA5}">
                      <a16:colId xmlns:a16="http://schemas.microsoft.com/office/drawing/2014/main" xmlns="" val="454000999"/>
                    </a:ext>
                  </a:extLst>
                </a:gridCol>
                <a:gridCol w="1417633">
                  <a:extLst>
                    <a:ext uri="{9D8B030D-6E8A-4147-A177-3AD203B41FA5}">
                      <a16:colId xmlns:a16="http://schemas.microsoft.com/office/drawing/2014/main" xmlns="" val="1391311857"/>
                    </a:ext>
                  </a:extLst>
                </a:gridCol>
              </a:tblGrid>
              <a:tr h="4016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년도</a:t>
                      </a:r>
                      <a:b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상장</a:t>
                      </a:r>
                      <a:r>
                        <a:rPr lang="en-US" altLang="ko-KR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표본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 </a:t>
                      </a:r>
                      <a:r>
                        <a:rPr lang="ko-KR" altLang="en-US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누적 보유기간초과수익률</a:t>
                      </a:r>
                      <a:r>
                        <a:rPr lang="en-US" altLang="ko-KR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공모가 대비</a:t>
                      </a:r>
                      <a:r>
                        <a:rPr lang="en-US" altLang="ko-KR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시장지수 조정</a:t>
                      </a:r>
                      <a:r>
                        <a:rPr lang="en-US" altLang="ko-KR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8431650"/>
                  </a:ext>
                </a:extLst>
              </a:tr>
              <a:tr h="200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중간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최대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최소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9656593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74.3%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32.7%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669.1%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-40.4%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90720051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59.1%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20.6%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1201.9%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-86.7%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extLst>
                  <a:ext uri="{0D108BD9-81ED-4DB2-BD59-A6C34878D82A}">
                    <a16:rowId xmlns:a16="http://schemas.microsoft.com/office/drawing/2014/main" xmlns="" val="4020010005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31.5%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10.0%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347.5%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-55.4%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9288148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2003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56.0%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15.4%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453.6%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-63.6%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extLst>
                  <a:ext uri="{0D108BD9-81ED-4DB2-BD59-A6C34878D82A}">
                    <a16:rowId xmlns:a16="http://schemas.microsoft.com/office/drawing/2014/main" xmlns="" val="1901394106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25.5%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12.2%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265.7%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-65.3%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7803293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30.6%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15.0%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334.9%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-53.3%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extLst>
                  <a:ext uri="{0D108BD9-81ED-4DB2-BD59-A6C34878D82A}">
                    <a16:rowId xmlns:a16="http://schemas.microsoft.com/office/drawing/2014/main" xmlns="" val="785298544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61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19.4%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13.0%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233.1%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-58.9%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3638125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9.3%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-8.2%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132.9%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-50.2%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extLst>
                  <a:ext uri="{0D108BD9-81ED-4DB2-BD59-A6C34878D82A}">
                    <a16:rowId xmlns:a16="http://schemas.microsoft.com/office/drawing/2014/main" xmlns="" val="228530001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9.8%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-3.5%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137.3%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-64.0%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0156492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36.5%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9.7%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400.7%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-46.1%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extLst>
                  <a:ext uri="{0D108BD9-81ED-4DB2-BD59-A6C34878D82A}">
                    <a16:rowId xmlns:a16="http://schemas.microsoft.com/office/drawing/2014/main" xmlns="" val="3721805496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5.3%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-7.3%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98.9%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-56.1%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0781692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15.8%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8.0%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160.5%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-55.3%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extLst>
                  <a:ext uri="{0D108BD9-81ED-4DB2-BD59-A6C34878D82A}">
                    <a16:rowId xmlns:a16="http://schemas.microsoft.com/office/drawing/2014/main" xmlns="" val="2768590187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18.0%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-4.3%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247.5%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-54.9%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723610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50.7%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33.2%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220.9%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-29.6%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extLst>
                  <a:ext uri="{0D108BD9-81ED-4DB2-BD59-A6C34878D82A}">
                    <a16:rowId xmlns:a16="http://schemas.microsoft.com/office/drawing/2014/main" xmlns="" val="1323534307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67.5%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57.4%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150.9%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-20.5%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277572"/>
                  </a:ext>
                </a:extLst>
              </a:tr>
              <a:tr h="2008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전체</a:t>
                      </a:r>
                      <a:endParaRPr lang="ko-KR" alt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1111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38.6%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14.4%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1201.9%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-86.7%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9" marR="9129" marT="9129" marB="0" anchor="ctr"/>
                </a:tc>
                <a:extLst>
                  <a:ext uri="{0D108BD9-81ED-4DB2-BD59-A6C34878D82A}">
                    <a16:rowId xmlns:a16="http://schemas.microsoft.com/office/drawing/2014/main" xmlns="" val="2551344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8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37934" y="519621"/>
            <a:ext cx="8468132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&lt;</a:t>
            </a:r>
            <a:r>
              <a:rPr lang="ko-KR" altLang="en-US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표</a:t>
            </a:r>
            <a:r>
              <a:rPr lang="en-US" altLang="ko-KR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5&gt; </a:t>
            </a:r>
            <a:r>
              <a:rPr lang="ko-KR" altLang="en-US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공모가 대비 </a:t>
            </a:r>
            <a:r>
              <a:rPr lang="en-US" altLang="ko-KR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6</a:t>
            </a:r>
            <a:r>
              <a:rPr lang="ko-KR" altLang="en-US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개월 종가 기준 포트폴리오의 기간별 </a:t>
            </a:r>
            <a:r>
              <a:rPr lang="ko-KR" altLang="en-US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기업 개수</a:t>
            </a:r>
            <a:endParaRPr lang="ko-KR" altLang="en-US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6741" y="349705"/>
            <a:ext cx="8457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778" y="57953"/>
            <a:ext cx="2047122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부록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321406"/>
              </p:ext>
            </p:extLst>
          </p:nvPr>
        </p:nvGraphicFramePr>
        <p:xfrm>
          <a:off x="789701" y="981284"/>
          <a:ext cx="3779998" cy="1649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4966">
                  <a:extLst>
                    <a:ext uri="{9D8B030D-6E8A-4147-A177-3AD203B41FA5}">
                      <a16:colId xmlns:a16="http://schemas.microsoft.com/office/drawing/2014/main" xmlns="" val="2550019097"/>
                    </a:ext>
                  </a:extLst>
                </a:gridCol>
                <a:gridCol w="887919">
                  <a:extLst>
                    <a:ext uri="{9D8B030D-6E8A-4147-A177-3AD203B41FA5}">
                      <a16:colId xmlns:a16="http://schemas.microsoft.com/office/drawing/2014/main" xmlns="" val="86140594"/>
                    </a:ext>
                  </a:extLst>
                </a:gridCol>
                <a:gridCol w="684966">
                  <a:extLst>
                    <a:ext uri="{9D8B030D-6E8A-4147-A177-3AD203B41FA5}">
                      <a16:colId xmlns:a16="http://schemas.microsoft.com/office/drawing/2014/main" xmlns="" val="2225273152"/>
                    </a:ext>
                  </a:extLst>
                </a:gridCol>
                <a:gridCol w="837181">
                  <a:extLst>
                    <a:ext uri="{9D8B030D-6E8A-4147-A177-3AD203B41FA5}">
                      <a16:colId xmlns:a16="http://schemas.microsoft.com/office/drawing/2014/main" xmlns="" val="1004126757"/>
                    </a:ext>
                  </a:extLst>
                </a:gridCol>
                <a:gridCol w="684966">
                  <a:extLst>
                    <a:ext uri="{9D8B030D-6E8A-4147-A177-3AD203B41FA5}">
                      <a16:colId xmlns:a16="http://schemas.microsoft.com/office/drawing/2014/main" xmlns="" val="3127271798"/>
                    </a:ext>
                  </a:extLst>
                </a:gridCol>
              </a:tblGrid>
              <a:tr h="3081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공모가 초과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0~-20%</a:t>
                      </a:r>
                      <a:endParaRPr lang="en-US" altLang="ko-KR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-20% </a:t>
                      </a:r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이하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총합계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75913484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Panel A</a:t>
                      </a:r>
                      <a:endParaRPr 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696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(62.6%)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198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(17.8%)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217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(19.5%)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1111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(100%)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4767852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Panel B</a:t>
                      </a:r>
                      <a:endParaRPr 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504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(66.6%)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126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(16.7%)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126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(16.7%)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756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(100%)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16440223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Panel C</a:t>
                      </a:r>
                      <a:endParaRPr 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192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(54.1%)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72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(20.3%)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91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(25.6%)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355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(100%)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238004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9572" y="2779114"/>
            <a:ext cx="8304857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latin typeface="나눔바른고딕"/>
              </a:rPr>
              <a:t>&lt;</a:t>
            </a:r>
            <a:r>
              <a:rPr lang="ko-KR" altLang="en-US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latin typeface="나눔바른고딕"/>
              </a:rPr>
              <a:t>표</a:t>
            </a:r>
            <a:r>
              <a:rPr lang="en-US" altLang="ko-KR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latin typeface="나눔바른고딕"/>
              </a:rPr>
              <a:t>6&gt; </a:t>
            </a:r>
            <a:r>
              <a:rPr lang="ko-KR" altLang="en-US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latin typeface="나눔바른고딕"/>
              </a:rPr>
              <a:t>공모가 대비 </a:t>
            </a:r>
            <a:r>
              <a:rPr lang="en-US" altLang="ko-KR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latin typeface="나눔바른고딕"/>
              </a:rPr>
              <a:t>6</a:t>
            </a:r>
            <a:r>
              <a:rPr lang="ko-KR" altLang="en-US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latin typeface="나눔바른고딕"/>
              </a:rPr>
              <a:t>개월 종가 기준 포트폴리오의 기간별 평균 </a:t>
            </a:r>
            <a:r>
              <a:rPr lang="en-US" altLang="ko-KR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latin typeface="나눔바른고딕"/>
              </a:rPr>
              <a:t>BHAR</a:t>
            </a:r>
            <a:endParaRPr lang="ko-KR" altLang="en-US" dirty="0">
              <a:ln>
                <a:solidFill>
                  <a:srgbClr val="FFFFFF">
                    <a:alpha val="30000"/>
                  </a:srgbClr>
                </a:solidFill>
              </a:ln>
              <a:latin typeface="나눔바른고딕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06739"/>
              </p:ext>
            </p:extLst>
          </p:nvPr>
        </p:nvGraphicFramePr>
        <p:xfrm>
          <a:off x="795777" y="3266177"/>
          <a:ext cx="3779998" cy="1649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4966">
                  <a:extLst>
                    <a:ext uri="{9D8B030D-6E8A-4147-A177-3AD203B41FA5}">
                      <a16:colId xmlns:a16="http://schemas.microsoft.com/office/drawing/2014/main" xmlns="" val="2550019097"/>
                    </a:ext>
                  </a:extLst>
                </a:gridCol>
                <a:gridCol w="887919">
                  <a:extLst>
                    <a:ext uri="{9D8B030D-6E8A-4147-A177-3AD203B41FA5}">
                      <a16:colId xmlns:a16="http://schemas.microsoft.com/office/drawing/2014/main" xmlns="" val="86140594"/>
                    </a:ext>
                  </a:extLst>
                </a:gridCol>
                <a:gridCol w="684966">
                  <a:extLst>
                    <a:ext uri="{9D8B030D-6E8A-4147-A177-3AD203B41FA5}">
                      <a16:colId xmlns:a16="http://schemas.microsoft.com/office/drawing/2014/main" xmlns="" val="2225273152"/>
                    </a:ext>
                  </a:extLst>
                </a:gridCol>
                <a:gridCol w="837181">
                  <a:extLst>
                    <a:ext uri="{9D8B030D-6E8A-4147-A177-3AD203B41FA5}">
                      <a16:colId xmlns:a16="http://schemas.microsoft.com/office/drawing/2014/main" xmlns="" val="1004126757"/>
                    </a:ext>
                  </a:extLst>
                </a:gridCol>
                <a:gridCol w="684966">
                  <a:extLst>
                    <a:ext uri="{9D8B030D-6E8A-4147-A177-3AD203B41FA5}">
                      <a16:colId xmlns:a16="http://schemas.microsoft.com/office/drawing/2014/main" xmlns="" val="3127271798"/>
                    </a:ext>
                  </a:extLst>
                </a:gridCol>
              </a:tblGrid>
              <a:tr h="3081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공모가 초과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0~-20%</a:t>
                      </a:r>
                      <a:endParaRPr lang="en-US" altLang="ko-KR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-20% </a:t>
                      </a:r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이하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총합계</a:t>
                      </a:r>
                      <a:endParaRPr lang="ko-KR" alt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75913484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Panel A</a:t>
                      </a:r>
                      <a:endParaRPr 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75.10%</a:t>
                      </a: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-9.50%</a:t>
                      </a: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-34.10%</a:t>
                      </a: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38.70%</a:t>
                      </a: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4767852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Panel B</a:t>
                      </a:r>
                      <a:endParaRPr 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82.3%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-9.0%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-34.5%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47.6%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16440223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effectLst/>
                          <a:latin typeface="+mn-ea"/>
                          <a:ea typeface="+mn-ea"/>
                        </a:rPr>
                        <a:t>Panel C</a:t>
                      </a:r>
                      <a:endParaRPr lang="en-US" sz="1100" b="0" i="0" u="none" strike="noStrike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56.20%</a:t>
                      </a: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-10.40%</a:t>
                      </a: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-33.50%</a:t>
                      </a: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19.70%</a:t>
                      </a: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238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65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6205" y="519621"/>
            <a:ext cx="8111591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&lt;</a:t>
            </a:r>
            <a:r>
              <a:rPr lang="ko-KR" altLang="en-US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표</a:t>
            </a:r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7&gt; </a:t>
            </a:r>
            <a:r>
              <a:rPr lang="ko-KR" altLang="en-US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공모가 대비 </a:t>
            </a:r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6</a:t>
            </a:r>
            <a:r>
              <a:rPr lang="ko-KR" altLang="en-US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개월 종가 기준 </a:t>
            </a:r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T-test (Panel A)</a:t>
            </a:r>
            <a:endParaRPr lang="ko-KR" altLang="en-US" sz="20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6741" y="349705"/>
            <a:ext cx="8457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778" y="57953"/>
            <a:ext cx="2047122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부록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113703"/>
              </p:ext>
            </p:extLst>
          </p:nvPr>
        </p:nvGraphicFramePr>
        <p:xfrm>
          <a:off x="266699" y="1151195"/>
          <a:ext cx="8636000" cy="3669594"/>
        </p:xfrm>
        <a:graphic>
          <a:graphicData uri="http://schemas.openxmlformats.org/drawingml/2006/table">
            <a:tbl>
              <a:tblPr/>
              <a:tblGrid>
                <a:gridCol w="707774">
                  <a:extLst>
                    <a:ext uri="{9D8B030D-6E8A-4147-A177-3AD203B41FA5}">
                      <a16:colId xmlns:a16="http://schemas.microsoft.com/office/drawing/2014/main" xmlns="" val="3046587641"/>
                    </a:ext>
                  </a:extLst>
                </a:gridCol>
                <a:gridCol w="850488">
                  <a:extLst>
                    <a:ext uri="{9D8B030D-6E8A-4147-A177-3AD203B41FA5}">
                      <a16:colId xmlns:a16="http://schemas.microsoft.com/office/drawing/2014/main" xmlns="" val="1690828693"/>
                    </a:ext>
                  </a:extLst>
                </a:gridCol>
                <a:gridCol w="850488">
                  <a:extLst>
                    <a:ext uri="{9D8B030D-6E8A-4147-A177-3AD203B41FA5}">
                      <a16:colId xmlns:a16="http://schemas.microsoft.com/office/drawing/2014/main" xmlns="" val="3730245462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2707529121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1103876536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1347280328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2384013529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2610559785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3203767304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322183521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1361809375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3218758858"/>
                    </a:ext>
                  </a:extLst>
                </a:gridCol>
              </a:tblGrid>
              <a:tr h="415236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Panel A (2000.1.1~2014.6.30)</a:t>
                      </a:r>
                      <a:endParaRPr lang="en-US" altLang="ko-KR" sz="1200" b="1" kern="0" spc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6224455"/>
                  </a:ext>
                </a:extLst>
              </a:tr>
              <a:tr h="8846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표본 수</a:t>
                      </a: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중간값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개인투자자</a:t>
                      </a:r>
                      <a:endParaRPr lang="en-US" altLang="ko-KR" sz="1100" b="1" kern="0" spc="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순매수비율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BHAR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ROE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영업</a:t>
                      </a:r>
                      <a:endParaRPr lang="en-US" altLang="ko-KR" sz="1100" b="1" kern="0" spc="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이익률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매출액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증가율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부채</a:t>
                      </a:r>
                      <a:endParaRPr lang="en-US" altLang="ko-KR" sz="1100" b="1" kern="0" spc="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비율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PER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PBR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업력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자산규모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십억원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9739099"/>
                  </a:ext>
                </a:extLst>
              </a:tr>
              <a:tr h="73243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696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공모가 이상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0.0786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(0.0679)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0.7514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100" kern="0" spc="-1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0.4430)</a:t>
                      </a:r>
                      <a:endParaRPr lang="en-US" sz="1100" kern="0" spc="-1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0.3453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(0.2942)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0.1332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(0.2942)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0.5370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(0.2735)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1.0446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(0.8162)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10.8497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(6.5365)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2.1354</a:t>
                      </a:r>
                      <a:endParaRPr lang="en-US" sz="1100" kern="0" spc="-1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(1.5173)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143.0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(113.0)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186.2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(22.8)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8226161"/>
                  </a:ext>
                </a:extLst>
              </a:tr>
              <a:tr h="8038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415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공모가 이하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0.0783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(0.0738)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-0.2236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(-0.2065)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0.3497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(0.3068)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0.1599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(0.1342)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0.7603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(0.2898)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0.9564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(0.7408)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9.2277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(7.5985)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2.5215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(1.7682)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134.3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(106.0)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113.1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(24.1)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5719280"/>
                  </a:ext>
                </a:extLst>
              </a:tr>
              <a:tr h="4152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0.0619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19.9750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-0.2760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-2.0719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-1.378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1.3634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0.8552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-1.8524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1.3496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0.5422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34534057"/>
                  </a:ext>
                </a:extLst>
              </a:tr>
              <a:tr h="4152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***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**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88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8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686741" y="349705"/>
            <a:ext cx="8457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778" y="57953"/>
            <a:ext cx="2047122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부록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93670"/>
              </p:ext>
            </p:extLst>
          </p:nvPr>
        </p:nvGraphicFramePr>
        <p:xfrm>
          <a:off x="266699" y="1151195"/>
          <a:ext cx="8636000" cy="3669594"/>
        </p:xfrm>
        <a:graphic>
          <a:graphicData uri="http://schemas.openxmlformats.org/drawingml/2006/table">
            <a:tbl>
              <a:tblPr/>
              <a:tblGrid>
                <a:gridCol w="707774">
                  <a:extLst>
                    <a:ext uri="{9D8B030D-6E8A-4147-A177-3AD203B41FA5}">
                      <a16:colId xmlns:a16="http://schemas.microsoft.com/office/drawing/2014/main" xmlns="" val="3046587641"/>
                    </a:ext>
                  </a:extLst>
                </a:gridCol>
                <a:gridCol w="850488">
                  <a:extLst>
                    <a:ext uri="{9D8B030D-6E8A-4147-A177-3AD203B41FA5}">
                      <a16:colId xmlns:a16="http://schemas.microsoft.com/office/drawing/2014/main" xmlns="" val="1690828693"/>
                    </a:ext>
                  </a:extLst>
                </a:gridCol>
                <a:gridCol w="850488">
                  <a:extLst>
                    <a:ext uri="{9D8B030D-6E8A-4147-A177-3AD203B41FA5}">
                      <a16:colId xmlns:a16="http://schemas.microsoft.com/office/drawing/2014/main" xmlns="" val="3730245462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2707529121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1103876536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1347280328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2384013529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2610559785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3203767304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322183521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1361809375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3218758858"/>
                    </a:ext>
                  </a:extLst>
                </a:gridCol>
              </a:tblGrid>
              <a:tr h="415236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Panel B (2000.1.1~2007.6.30)</a:t>
                      </a:r>
                      <a:endParaRPr lang="en-US" altLang="ko-KR" sz="1200" b="1" kern="0" spc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6224455"/>
                  </a:ext>
                </a:extLst>
              </a:tr>
              <a:tr h="8038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표본 수</a:t>
                      </a: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중간값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개인투자자</a:t>
                      </a:r>
                      <a:endParaRPr lang="en-US" altLang="ko-KR" sz="1100" b="1" kern="0" spc="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순매수비율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BHAR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ROE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영업</a:t>
                      </a:r>
                      <a:endParaRPr lang="en-US" altLang="ko-KR" sz="1100" b="1" kern="0" spc="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이익률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매출액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증가율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부채</a:t>
                      </a:r>
                      <a:endParaRPr lang="en-US" altLang="ko-KR" sz="1100" b="1" kern="0" spc="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비율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PER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PBR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업력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자산규모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십억원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9739099"/>
                  </a:ext>
                </a:extLst>
              </a:tr>
              <a:tr h="73243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504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공모가 이상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0.0734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(0.0534)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0.8236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(0.4821)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0.3362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(0.2855)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0.1371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(0.1235)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0.5591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(0.3019)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0.9486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(0.7773)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10.7972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(6.2350)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1.8449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(1.3824)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131.4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(99.5)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37.1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(17.9)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8226161"/>
                  </a:ext>
                </a:extLst>
              </a:tr>
              <a:tr h="8038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252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공모가 이하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0.0548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(0.0375)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-0.2174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(-0.1998)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-0.2265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(0.2761)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0.1441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(0.1288)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0.6914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(0.3208)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0.9476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(0.7751)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9.8553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(7.0850)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2.4203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(1.6389)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120.2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(87.0)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125.7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(21.0)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5719280"/>
                  </a:ext>
                </a:extLst>
              </a:tr>
              <a:tr h="4152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3.0949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14.9940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-0.5352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-1.0140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0.3524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-2.5066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1.5439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-2.3760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34534057"/>
                  </a:ext>
                </a:extLst>
              </a:tr>
              <a:tr h="4152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8824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6205" y="519621"/>
            <a:ext cx="8111591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&lt;</a:t>
            </a:r>
            <a:r>
              <a:rPr lang="ko-KR" altLang="en-US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표</a:t>
            </a:r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7&gt; </a:t>
            </a:r>
            <a:r>
              <a:rPr lang="ko-KR" altLang="en-US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공모가 대비 </a:t>
            </a:r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6</a:t>
            </a:r>
            <a:r>
              <a:rPr lang="ko-KR" altLang="en-US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개월 종가 기준 </a:t>
            </a:r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T-test (Panel </a:t>
            </a:r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B)</a:t>
            </a:r>
            <a:endParaRPr lang="ko-KR" altLang="en-US" sz="20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36535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>
            <a:off x="686741" y="349705"/>
            <a:ext cx="8457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778" y="57953"/>
            <a:ext cx="2047122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부록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946879"/>
              </p:ext>
            </p:extLst>
          </p:nvPr>
        </p:nvGraphicFramePr>
        <p:xfrm>
          <a:off x="266699" y="1151195"/>
          <a:ext cx="8636000" cy="3669594"/>
        </p:xfrm>
        <a:graphic>
          <a:graphicData uri="http://schemas.openxmlformats.org/drawingml/2006/table">
            <a:tbl>
              <a:tblPr/>
              <a:tblGrid>
                <a:gridCol w="707774">
                  <a:extLst>
                    <a:ext uri="{9D8B030D-6E8A-4147-A177-3AD203B41FA5}">
                      <a16:colId xmlns:a16="http://schemas.microsoft.com/office/drawing/2014/main" xmlns="" val="3046587641"/>
                    </a:ext>
                  </a:extLst>
                </a:gridCol>
                <a:gridCol w="850488">
                  <a:extLst>
                    <a:ext uri="{9D8B030D-6E8A-4147-A177-3AD203B41FA5}">
                      <a16:colId xmlns:a16="http://schemas.microsoft.com/office/drawing/2014/main" xmlns="" val="1690828693"/>
                    </a:ext>
                  </a:extLst>
                </a:gridCol>
                <a:gridCol w="850488">
                  <a:extLst>
                    <a:ext uri="{9D8B030D-6E8A-4147-A177-3AD203B41FA5}">
                      <a16:colId xmlns:a16="http://schemas.microsoft.com/office/drawing/2014/main" xmlns="" val="3730245462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2707529121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1103876536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1347280328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2384013529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2610559785"/>
                    </a:ext>
                  </a:extLst>
                </a:gridCol>
                <a:gridCol w="672095">
                  <a:extLst>
                    <a:ext uri="{9D8B030D-6E8A-4147-A177-3AD203B41FA5}">
                      <a16:colId xmlns:a16="http://schemas.microsoft.com/office/drawing/2014/main" xmlns="" val="3203767304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322183521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1361809375"/>
                    </a:ext>
                  </a:extLst>
                </a:gridCol>
                <a:gridCol w="707774">
                  <a:extLst>
                    <a:ext uri="{9D8B030D-6E8A-4147-A177-3AD203B41FA5}">
                      <a16:colId xmlns:a16="http://schemas.microsoft.com/office/drawing/2014/main" xmlns="" val="3218758858"/>
                    </a:ext>
                  </a:extLst>
                </a:gridCol>
              </a:tblGrid>
              <a:tr h="415236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Panel C (2007.7.1~2014.6.30)</a:t>
                      </a:r>
                      <a:endParaRPr lang="en-US" altLang="ko-KR" sz="1200" b="1" kern="0" spc="0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6224455"/>
                  </a:ext>
                </a:extLst>
              </a:tr>
              <a:tr h="8038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표본 수</a:t>
                      </a: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중간값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개인투자자</a:t>
                      </a:r>
                      <a:endParaRPr lang="en-US" altLang="ko-KR" sz="1100" b="1" kern="0" spc="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순매수비율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BHAR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ROE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영업</a:t>
                      </a:r>
                      <a:endParaRPr lang="en-US" altLang="ko-KR" sz="1100" b="1" kern="0" spc="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이익률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매출액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증가율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부채</a:t>
                      </a:r>
                      <a:endParaRPr lang="en-US" altLang="ko-KR" sz="1100" b="1" kern="0" spc="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비율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PER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PBR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업력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자산규모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십억원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9739099"/>
                  </a:ext>
                </a:extLst>
              </a:tr>
              <a:tr h="73243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192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공모가 이상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0.0921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(0.0916)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0.5618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(0.3749)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0.3693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(0.3218)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0.1230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(0.1407)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0.4863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(0.2343)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1.2951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(0.9315)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10.9875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(7.6693)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2.8935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(1.9125)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173.6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(138.5)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577.6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(41.4)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8226161"/>
                  </a:ext>
                </a:extLst>
              </a:tr>
              <a:tr h="8038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163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공모가 이하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0.1145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(0.1084)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-0.2333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(-0.2120)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0.3947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(0.3489)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0.1843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(0.1549)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0.8516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(0.2609)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0.9700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(0.7093)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8.2516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(8.1987)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2.6790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(2.1541)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156.1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(120.0)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93.6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(36.3)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5719280"/>
                  </a:ext>
                </a:extLst>
              </a:tr>
              <a:tr h="4152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-2.6621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17.1633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-0.8402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-2.1169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-0.9402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2.1114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1.3368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1.3788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1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1.2048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34534057"/>
                  </a:ext>
                </a:extLst>
              </a:tr>
              <a:tr h="4152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2897" marR="82897" marT="41448" marB="41448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</a:t>
                      </a:r>
                    </a:p>
                  </a:txBody>
                  <a:tcPr marL="82897" marR="82897" marT="41448" marB="4144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8824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6205" y="519621"/>
            <a:ext cx="8111591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/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&lt;</a:t>
            </a:r>
            <a:r>
              <a:rPr lang="ko-KR" altLang="en-US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표</a:t>
            </a:r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7&gt; </a:t>
            </a:r>
            <a:r>
              <a:rPr lang="ko-KR" altLang="en-US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공모가 대비 </a:t>
            </a:r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6</a:t>
            </a:r>
            <a:r>
              <a:rPr lang="ko-KR" altLang="en-US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개월 종가 기준 </a:t>
            </a:r>
            <a:r>
              <a:rPr lang="en-US" altLang="ko-KR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T-test (Panel </a:t>
            </a:r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C)</a:t>
            </a:r>
            <a:endParaRPr lang="ko-KR" altLang="en-US" sz="20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96374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16205" y="519621"/>
            <a:ext cx="8111591" cy="79406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33">
              <a:lnSpc>
                <a:spcPct val="120000"/>
              </a:lnSpc>
            </a:pPr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&lt;</a:t>
            </a:r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표</a:t>
            </a:r>
            <a:r>
              <a:rPr lang="en-US" altLang="ko-KR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8&gt; </a:t>
            </a:r>
            <a:r>
              <a:rPr lang="ko-KR" altLang="en-US" sz="20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주가가 공모가 이하로 떨어지는 주식들의 특성 </a:t>
            </a:r>
            <a:r>
              <a:rPr lang="ko-KR" altLang="en-US" sz="20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분석</a:t>
            </a:r>
            <a:endParaRPr lang="en-US" altLang="ko-KR" sz="2000" dirty="0" smtClean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  <a:p>
            <a:pPr algn="ctr" defTabSz="914333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(</a:t>
            </a:r>
            <a:r>
              <a:rPr lang="ko-KR" altLang="en-US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로지스틱회귀분석</a:t>
            </a:r>
            <a:r>
              <a:rPr lang="ko-KR" altLang="en-US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 모형</a:t>
            </a:r>
            <a:r>
              <a:rPr lang="en-US" altLang="ko-KR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)</a:t>
            </a:r>
            <a:endParaRPr lang="ko-KR" altLang="en-US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6741" y="349705"/>
            <a:ext cx="8457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778" y="57953"/>
            <a:ext cx="2047122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부록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530751"/>
              </p:ext>
            </p:extLst>
          </p:nvPr>
        </p:nvGraphicFramePr>
        <p:xfrm>
          <a:off x="876771" y="1389250"/>
          <a:ext cx="7390459" cy="352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4013">
                  <a:extLst>
                    <a:ext uri="{9D8B030D-6E8A-4147-A177-3AD203B41FA5}">
                      <a16:colId xmlns:a16="http://schemas.microsoft.com/office/drawing/2014/main" xmlns="" val="2251735484"/>
                    </a:ext>
                  </a:extLst>
                </a:gridCol>
                <a:gridCol w="952594">
                  <a:extLst>
                    <a:ext uri="{9D8B030D-6E8A-4147-A177-3AD203B41FA5}">
                      <a16:colId xmlns:a16="http://schemas.microsoft.com/office/drawing/2014/main" xmlns="" val="464695142"/>
                    </a:ext>
                  </a:extLst>
                </a:gridCol>
                <a:gridCol w="952594">
                  <a:extLst>
                    <a:ext uri="{9D8B030D-6E8A-4147-A177-3AD203B41FA5}">
                      <a16:colId xmlns:a16="http://schemas.microsoft.com/office/drawing/2014/main" xmlns="" val="1737214974"/>
                    </a:ext>
                  </a:extLst>
                </a:gridCol>
                <a:gridCol w="1029469">
                  <a:extLst>
                    <a:ext uri="{9D8B030D-6E8A-4147-A177-3AD203B41FA5}">
                      <a16:colId xmlns:a16="http://schemas.microsoft.com/office/drawing/2014/main" xmlns="" val="3473435526"/>
                    </a:ext>
                  </a:extLst>
                </a:gridCol>
                <a:gridCol w="1029469">
                  <a:extLst>
                    <a:ext uri="{9D8B030D-6E8A-4147-A177-3AD203B41FA5}">
                      <a16:colId xmlns:a16="http://schemas.microsoft.com/office/drawing/2014/main" xmlns="" val="1681431006"/>
                    </a:ext>
                  </a:extLst>
                </a:gridCol>
                <a:gridCol w="989361">
                  <a:extLst>
                    <a:ext uri="{9D8B030D-6E8A-4147-A177-3AD203B41FA5}">
                      <a16:colId xmlns:a16="http://schemas.microsoft.com/office/drawing/2014/main" xmlns="" val="81826206"/>
                    </a:ext>
                  </a:extLst>
                </a:gridCol>
                <a:gridCol w="962959">
                  <a:extLst>
                    <a:ext uri="{9D8B030D-6E8A-4147-A177-3AD203B41FA5}">
                      <a16:colId xmlns:a16="http://schemas.microsoft.com/office/drawing/2014/main" xmlns="" val="30676514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Panel A</a:t>
                      </a:r>
                      <a:endParaRPr lang="en-US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Panel B</a:t>
                      </a:r>
                      <a:endParaRPr lang="en-US" altLang="ko-KR" sz="1100" b="1" i="0" u="none" strike="noStrike" dirty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35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u="none" strike="noStrike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Panel C</a:t>
                      </a:r>
                      <a:endParaRPr lang="en-US" altLang="ko-KR" sz="1100" b="1" i="0" u="none" strike="noStrike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854668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표본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1003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653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329350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변수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계수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계수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계수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CFD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52853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상수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0.0503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0.6642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676483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개인순매수비율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(1M)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1.3646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-2.1095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3.7444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**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5739514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ROE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-0.2603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-0.5434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-0.2762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0036168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영업이익률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0.8680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0.3148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2.2635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208333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부채비율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-0.1818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**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0.0166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-0.2183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8760583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매출액증가율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0.0289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0.0310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0.0345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374251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Log(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연혁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개월수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-0.2567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**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-0.2461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-0.2826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9959433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Log(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자산규모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0.1772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***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0.1594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0.0361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86050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PBR(</a:t>
                      </a:r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공모가대비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0.0603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**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0.0515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0.0348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749588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PER(</a:t>
                      </a:r>
                      <a:r>
                        <a:rPr lang="ko-KR" altLang="en-US" sz="1100" u="none" strike="noStrike" dirty="0" err="1">
                          <a:effectLst/>
                          <a:latin typeface="+mn-ea"/>
                          <a:ea typeface="+mn-ea"/>
                        </a:rPr>
                        <a:t>공모가대비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-0.0052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0.0029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-0.0118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673229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R-squared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0.0166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0.0185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0.0543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16680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29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401377" y="349705"/>
            <a:ext cx="8383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537365" y="1133815"/>
            <a:ext cx="7491652" cy="1310731"/>
            <a:chOff x="1270665" y="1286215"/>
            <a:chExt cx="7491652" cy="1310731"/>
          </a:xfrm>
        </p:grpSpPr>
        <p:sp>
          <p:nvSpPr>
            <p:cNvPr id="15" name="TextBox 14"/>
            <p:cNvSpPr txBox="1"/>
            <p:nvPr/>
          </p:nvSpPr>
          <p:spPr>
            <a:xfrm>
              <a:off x="1270665" y="1286215"/>
              <a:ext cx="7371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IPO</a:t>
              </a:r>
              <a:r>
                <a:rPr lang="ko-KR" altLang="en-US" sz="20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의 확대로 모험자본 육성 및 산업의 성장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70665" y="1729016"/>
              <a:ext cx="7491652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나눔고딕" panose="020D0604000000000000" pitchFamily="50" charset="-127"/>
                <a:buChar char="▶"/>
              </a:pPr>
              <a:r>
                <a:rPr lang="ko-KR" altLang="en-US" sz="1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자본시장 활성화 도모 가능</a:t>
              </a:r>
              <a:endPara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endParaRPr>
            </a:p>
            <a:p>
              <a:pPr marL="285750" indent="-285750">
                <a:lnSpc>
                  <a:spcPct val="120000"/>
                </a:lnSpc>
                <a:buFont typeface="나눔고딕" panose="020D0604000000000000" pitchFamily="50" charset="-127"/>
                <a:buChar char="▶"/>
              </a:pPr>
              <a:r>
                <a:rPr lang="ko-KR" altLang="en-US" sz="1400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벤처캐피탈의</a:t>
              </a:r>
              <a:r>
                <a:rPr lang="ko-KR" altLang="en-US" sz="1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 </a:t>
              </a:r>
              <a:r>
                <a:rPr lang="ko-KR" altLang="en-US" sz="1400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엑시트</a:t>
              </a:r>
              <a:r>
                <a:rPr lang="ko-KR" altLang="en-US" sz="1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 활성화로 모험자본 육성</a:t>
              </a:r>
              <a:endPara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endParaRPr>
            </a:p>
            <a:p>
              <a:pPr marL="285750" indent="-285750">
                <a:lnSpc>
                  <a:spcPct val="120000"/>
                </a:lnSpc>
                <a:buFont typeface="나눔고딕" panose="020D0604000000000000" pitchFamily="50" charset="-127"/>
                <a:buChar char="▶"/>
              </a:pPr>
              <a:r>
                <a:rPr lang="ko-KR" altLang="en-US" sz="1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기업 자금조달 확대로 성장동력 확보</a:t>
              </a:r>
              <a:endPara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537365" y="2624223"/>
            <a:ext cx="7371034" cy="1298878"/>
            <a:chOff x="1270665" y="2767817"/>
            <a:chExt cx="7371034" cy="1298878"/>
          </a:xfrm>
        </p:grpSpPr>
        <p:sp>
          <p:nvSpPr>
            <p:cNvPr id="17" name="TextBox 16"/>
            <p:cNvSpPr txBox="1"/>
            <p:nvPr/>
          </p:nvSpPr>
          <p:spPr>
            <a:xfrm>
              <a:off x="1270665" y="2767817"/>
              <a:ext cx="7371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작용과 반작용</a:t>
              </a:r>
              <a:r>
                <a:rPr lang="en-US" altLang="ko-KR" sz="20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레몬의 상장가능성에 </a:t>
              </a:r>
              <a:r>
                <a:rPr lang="ko-KR" altLang="en-US" sz="20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주의 필요</a:t>
              </a:r>
              <a:endParaRPr lang="ko-KR" altLang="en-US" sz="20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70665" y="3198765"/>
              <a:ext cx="7344816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나눔고딕" panose="020D0604000000000000" pitchFamily="50" charset="-127"/>
                <a:buChar char="▶"/>
              </a:pP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rPr>
                <a:t>상장의 문턱을 낮춰 신규 상장을 위한 </a:t>
              </a:r>
              <a:r>
                <a:rPr lang="ko-KR" altLang="en-US" sz="1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rPr>
                <a:t>진입 폭 </a:t>
              </a: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rPr>
                <a:t>확대</a:t>
              </a:r>
              <a:endPara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endParaRPr>
            </a:p>
            <a:p>
              <a:pPr marL="285750" indent="-285750">
                <a:lnSpc>
                  <a:spcPct val="120000"/>
                </a:lnSpc>
                <a:buFont typeface="나눔고딕" panose="020D0604000000000000" pitchFamily="50" charset="-127"/>
                <a:buChar char="▶"/>
              </a:pP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rPr>
                <a:t>문턱을 낮춤과 동시에 </a:t>
              </a:r>
              <a:r>
                <a:rPr lang="en-US" altLang="ko-KR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rPr>
                <a:t>‘</a:t>
              </a:r>
              <a:r>
                <a:rPr lang="ko-KR" altLang="en-US" sz="1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rPr>
                <a:t>레몬</a:t>
              </a:r>
              <a:r>
                <a:rPr lang="en-US" altLang="ko-KR" sz="1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rPr>
                <a:t>’</a:t>
              </a: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rPr>
                <a:t>의 상장 우려 확대 </a:t>
              </a:r>
              <a:endPara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endParaRPr>
            </a:p>
            <a:p>
              <a:pPr marL="285750" indent="-285750">
                <a:lnSpc>
                  <a:spcPct val="120000"/>
                </a:lnSpc>
                <a:buFont typeface="나눔고딕" panose="020D0604000000000000" pitchFamily="50" charset="-127"/>
                <a:buChar char="▶"/>
              </a:pP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rPr>
                <a:t>실증연구를 통해 해당 우려를 </a:t>
              </a:r>
              <a:r>
                <a:rPr lang="ko-KR" altLang="en-US" sz="1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rPr>
                <a:t>검증해볼 </a:t>
              </a: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</a:rPr>
                <a:t>필요가 있음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3778" y="57953"/>
            <a:ext cx="1329202" cy="33855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작용</a:t>
            </a:r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/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 반작용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88634" y="94108"/>
            <a:ext cx="909215" cy="27699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성장의 이면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0734" y="94108"/>
            <a:ext cx="1736365" cy="27699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AB4BE"/>
                </a:solidFill>
                <a:latin typeface="+mj-ea"/>
                <a:ea typeface="+mj-ea"/>
              </a:rPr>
              <a:t>정보비대칭과 개인투자자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AAB4BE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37365" y="4102777"/>
            <a:ext cx="784218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rPr>
              <a:t>※ 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 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레몬 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: 6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개월 후 종가가 </a:t>
            </a:r>
            <a:r>
              <a:rPr lang="ko-KR" altLang="en-US" sz="12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공모가를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하회하여 손실을 야기하는 주식</a:t>
            </a:r>
            <a:endParaRPr lang="en-US" altLang="ko-KR" sz="1200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      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rPr>
              <a:t>George </a:t>
            </a:r>
            <a:r>
              <a: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rPr>
              <a:t>A. </a:t>
            </a:r>
            <a:r>
              <a:rPr lang="en-US" altLang="ko-KR" sz="1200" dirty="0" err="1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rPr>
              <a:t>Akerof</a:t>
            </a:r>
            <a:r>
              <a: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rPr>
              <a:t>(1970)</a:t>
            </a:r>
            <a:r>
              <a:rPr lang="ko-KR" altLang="en-US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rPr>
              <a:t>는 정보비대칭 상황에서 소비자가 불량품을 선택하는 것을 레몬을 먹는 행위에 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</a:rPr>
              <a:t>비유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37643" y="519620"/>
            <a:ext cx="4800812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상장규제완화</a:t>
            </a:r>
            <a:endParaRPr lang="ko-KR" altLang="en-US" sz="2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25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28746" y="1177923"/>
            <a:ext cx="7286508" cy="3068290"/>
            <a:chOff x="1750142" y="1177923"/>
            <a:chExt cx="7286508" cy="3068290"/>
          </a:xfrm>
        </p:grpSpPr>
        <p:sp>
          <p:nvSpPr>
            <p:cNvPr id="19" name="TextBox 18"/>
            <p:cNvSpPr txBox="1"/>
            <p:nvPr/>
          </p:nvSpPr>
          <p:spPr>
            <a:xfrm>
              <a:off x="1750142" y="2453253"/>
              <a:ext cx="126667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부족한 정보</a:t>
              </a:r>
              <a:endPara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43432" y="3101714"/>
              <a:ext cx="1131807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소액투자</a:t>
              </a:r>
              <a:endPara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3830" y="3821481"/>
              <a:ext cx="137161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부족한 지식</a:t>
              </a:r>
              <a:endPara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06404" y="3821481"/>
              <a:ext cx="1853341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단기투자</a:t>
              </a:r>
              <a:endPara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59745" y="2654257"/>
              <a:ext cx="207690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금융이용자보호규정</a:t>
              </a:r>
              <a:endPara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pic>
          <p:nvPicPr>
            <p:cNvPr id="25" name="Picture 3" descr="C:\Users\user\Desktop\noun_1899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57" b="90000" l="10000" r="90000">
                          <a14:foregroundMark x1="38000" y1="1857" x2="74143" y2="84857"/>
                          <a14:foregroundMark x1="55857" y1="44143" x2="85000" y2="28857"/>
                          <a14:foregroundMark x1="56571" y1="44286" x2="29571" y2="15000"/>
                          <a14:foregroundMark x1="55714" y1="43714" x2="20571" y2="8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7220" y="1640187"/>
              <a:ext cx="1461527" cy="146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4474257" y="1177923"/>
              <a:ext cx="14244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개인투자자</a:t>
              </a:r>
              <a:endPara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59745" y="3461597"/>
              <a:ext cx="162679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+mj-ea"/>
                  <a:ea typeface="+mj-ea"/>
                </a:rPr>
                <a:t>자본시장통합법</a:t>
              </a:r>
              <a:endPara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3016817" y="2665619"/>
              <a:ext cx="4756325" cy="1155862"/>
              <a:chOff x="2802194" y="1583964"/>
              <a:chExt cx="4756325" cy="1155862"/>
            </a:xfrm>
          </p:grpSpPr>
          <p:cxnSp>
            <p:nvCxnSpPr>
              <p:cNvPr id="3" name="직선 연결선 2"/>
              <p:cNvCxnSpPr>
                <a:stCxn id="19" idx="3"/>
                <a:endCxn id="25" idx="2"/>
              </p:cNvCxnSpPr>
              <p:nvPr/>
            </p:nvCxnSpPr>
            <p:spPr>
              <a:xfrm>
                <a:off x="2802194" y="1583964"/>
                <a:ext cx="2151167" cy="436095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>
                <a:stCxn id="20" idx="3"/>
                <a:endCxn id="25" idx="2"/>
              </p:cNvCxnSpPr>
              <p:nvPr/>
            </p:nvCxnSpPr>
            <p:spPr>
              <a:xfrm flipV="1">
                <a:off x="3060616" y="2020059"/>
                <a:ext cx="1892745" cy="212366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23" idx="0"/>
                <a:endCxn id="25" idx="2"/>
              </p:cNvCxnSpPr>
              <p:nvPr/>
            </p:nvCxnSpPr>
            <p:spPr>
              <a:xfrm flipH="1" flipV="1">
                <a:off x="4953361" y="2020059"/>
                <a:ext cx="865091" cy="719767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endCxn id="25" idx="2"/>
              </p:cNvCxnSpPr>
              <p:nvPr/>
            </p:nvCxnSpPr>
            <p:spPr>
              <a:xfrm flipV="1">
                <a:off x="4074153" y="2020059"/>
                <a:ext cx="879208" cy="658902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24" idx="1"/>
                <a:endCxn id="25" idx="2"/>
              </p:cNvCxnSpPr>
              <p:nvPr/>
            </p:nvCxnSpPr>
            <p:spPr>
              <a:xfrm flipH="1">
                <a:off x="4953361" y="1784968"/>
                <a:ext cx="1791761" cy="235091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>
                <a:stCxn id="27" idx="0"/>
                <a:endCxn id="25" idx="2"/>
              </p:cNvCxnSpPr>
              <p:nvPr/>
            </p:nvCxnSpPr>
            <p:spPr>
              <a:xfrm flipH="1" flipV="1">
                <a:off x="4953361" y="2020059"/>
                <a:ext cx="2605158" cy="359883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1537642" y="519620"/>
            <a:ext cx="7260689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정보비대칭과 개인투자자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401377" y="349705"/>
            <a:ext cx="8383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3778" y="57953"/>
            <a:ext cx="1282715" cy="33855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작용 </a:t>
            </a:r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/ 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반작용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75934" y="94108"/>
            <a:ext cx="909215" cy="27699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AAB4BE"/>
                </a:solidFill>
                <a:latin typeface="+mj-ea"/>
                <a:ea typeface="+mj-ea"/>
              </a:rPr>
              <a:t>성장의 이면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AAB4BE"/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38034" y="94108"/>
            <a:ext cx="1736365" cy="27699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정보비대칭과 개인투자자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1617043"/>
            <a:ext cx="9144000" cy="2969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285736" indent="-285736">
              <a:lnSpc>
                <a:spcPct val="120000"/>
              </a:lnSpc>
              <a:buFont typeface="나눔고딕" panose="020D0604000000000000" pitchFamily="50" charset="-127"/>
              <a:buChar char="▶"/>
            </a:pPr>
            <a:endParaRPr lang="en-US" altLang="ko-KR" dirty="0" smtClean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  </a:t>
            </a:r>
            <a:endParaRPr lang="en-US" altLang="ko-KR" dirty="0">
              <a:ln>
                <a:solidFill>
                  <a:schemeClr val="bg1">
                    <a:alpha val="30000"/>
                  </a:schemeClr>
                </a:solidFill>
              </a:ln>
              <a:latin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197121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  개인투자자는 </a:t>
            </a:r>
            <a:r>
              <a:rPr lang="en-US" altLang="ko-KR" sz="24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IPO</a:t>
            </a:r>
            <a:r>
              <a:rPr lang="ko-KR" altLang="en-US" sz="24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시장에서 상대적 </a:t>
            </a:r>
            <a:r>
              <a:rPr lang="ko-KR" altLang="en-US" sz="24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약자</a:t>
            </a:r>
            <a:endParaRPr lang="en-US" altLang="ko-KR" sz="2400" b="1" dirty="0" smtClean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  <a:p>
            <a:pPr marL="742913" lvl="1" indent="-285736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IPO</a:t>
            </a:r>
            <a:r>
              <a: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시장은 어느 곳 보다 정보의 힘이 절대적인 시장</a:t>
            </a:r>
            <a:endParaRPr lang="en-US" altLang="ko-KR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  <a:p>
            <a:pPr marL="742913" lvl="1" indent="-285736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낮은 </a:t>
            </a:r>
            <a:r>
              <a: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정보습득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분석능력은 개인투자자를 비합리적인 투자로 이끌 수 있음</a:t>
            </a:r>
            <a:endParaRPr lang="en-US" altLang="ko-KR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3314080"/>
            <a:ext cx="91440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  </a:t>
            </a:r>
            <a:r>
              <a:rPr lang="ko-KR" altLang="en-US" sz="2400" b="1" dirty="0" err="1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정보접근성을</a:t>
            </a:r>
            <a:r>
              <a:rPr lang="ko-KR" altLang="en-US" sz="24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24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높여 개인투자자의 합리적 투자를 도울 필요가 있음</a:t>
            </a:r>
          </a:p>
          <a:p>
            <a:pPr marL="742913" lvl="1" indent="-285736">
              <a:lnSpc>
                <a:spcPct val="120000"/>
              </a:lnSpc>
              <a:buFont typeface="나눔고딕" panose="020D0604000000000000" pitchFamily="50" charset="-127"/>
              <a:buChar char="▶"/>
            </a:pPr>
            <a:r>
              <a: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개인투자자의 </a:t>
            </a:r>
            <a:r>
              <a:rPr lang="ko-KR" altLang="en-US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정보접근성</a:t>
            </a:r>
            <a:r>
              <a:rPr lang="ko-KR" altLang="en-US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및 활용 정도를 높여 합리적인 투자의사결정을 도울 필요가 </a:t>
            </a: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있음</a:t>
            </a:r>
            <a:endParaRPr lang="en-US" altLang="ko-KR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960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접힌 도형 1"/>
          <p:cNvSpPr/>
          <p:nvPr/>
        </p:nvSpPr>
        <p:spPr>
          <a:xfrm>
            <a:off x="1371600" y="1239179"/>
            <a:ext cx="6400800" cy="2665141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6483" y="1509946"/>
            <a:ext cx="737103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IPO</a:t>
            </a:r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시장에서 </a:t>
            </a:r>
            <a:endParaRPr lang="en-US" altLang="ko-KR" b="1" dirty="0" smtClean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2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개인투자자의 투자손실</a:t>
            </a:r>
            <a:r>
              <a:rPr lang="en-US" altLang="ko-KR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및 피해가능성을 검증하고</a:t>
            </a:r>
            <a:endParaRPr lang="ko-KR" altLang="en-US" b="1" dirty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6483" y="2344534"/>
            <a:ext cx="737103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정보비대칭 현</a:t>
            </a:r>
            <a:r>
              <a:rPr lang="ko-KR" altLang="en-US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상</a:t>
            </a:r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을 완화하여</a:t>
            </a:r>
            <a:endParaRPr lang="en-US" altLang="ko-KR" b="1" dirty="0" smtClean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2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개인투자자를 보호할 수 있는 방안에 대한 연구 실시</a:t>
            </a:r>
            <a:endParaRPr lang="ko-KR" altLang="en-US" b="1" dirty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2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55077" y="349705"/>
            <a:ext cx="8730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778" y="57953"/>
            <a:ext cx="915627" cy="33855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연구주제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7643" y="519620"/>
            <a:ext cx="4800812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바른고딕"/>
              </a:rPr>
              <a:t>연구주제</a:t>
            </a:r>
            <a:endParaRPr lang="ko-KR" altLang="en-US" sz="2400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srgbClr val="3A3838"/>
              </a:solidFill>
              <a:latin typeface="나눔바른고딕"/>
            </a:endParaRPr>
          </a:p>
        </p:txBody>
      </p:sp>
      <p:pic>
        <p:nvPicPr>
          <p:cNvPr id="8" name="Picture 2" descr="http://assets.cartier.com/sites/assets/files/styles/cartier-1000-1000/public/images/ST180004_0_cartier_writing-instruments_0.png?itok=5UHHrUE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320000" flipV="1">
            <a:off x="6425219" y="3269647"/>
            <a:ext cx="1839683" cy="183968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66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ㅅ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64909" y="1956199"/>
            <a:ext cx="3614183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  <a:p>
            <a:pPr algn="ctr"/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연구모형</a:t>
            </a:r>
            <a:endParaRPr lang="en-US" altLang="ko-KR" sz="20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606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537642" y="519620"/>
            <a:ext cx="7260689" cy="4616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n-ea"/>
              </a:rPr>
              <a:t>연구가설의 설정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7642" y="986324"/>
            <a:ext cx="5366874" cy="31393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본 연구는 개인투자자의 피해가능성과 보완방안을 실증적으로 분석하였다</a:t>
            </a:r>
            <a:r>
              <a: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+mj-ea"/>
                <a:ea typeface="+mj-ea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35834" y="2273744"/>
            <a:ext cx="5996546" cy="683264"/>
            <a:chOff x="1898385" y="2209579"/>
            <a:chExt cx="5996546" cy="683262"/>
          </a:xfrm>
        </p:grpSpPr>
        <p:sp>
          <p:nvSpPr>
            <p:cNvPr id="17" name="TextBox 16"/>
            <p:cNvSpPr txBox="1"/>
            <p:nvPr/>
          </p:nvSpPr>
          <p:spPr>
            <a:xfrm>
              <a:off x="2776695" y="2209579"/>
              <a:ext cx="5118236" cy="68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IPO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주식에 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대한 개인투자자의 순매수비율이 높을수록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IPO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식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의 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장기성과가 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낮아졌을 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것이다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98385" y="2393750"/>
              <a:ext cx="1005310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가설 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2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684651" y="2356558"/>
              <a:ext cx="0" cy="36957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735834" y="3139412"/>
            <a:ext cx="6312902" cy="683264"/>
            <a:chOff x="1898385" y="3077870"/>
            <a:chExt cx="6312902" cy="683262"/>
          </a:xfrm>
        </p:grpSpPr>
        <p:sp>
          <p:nvSpPr>
            <p:cNvPr id="18" name="TextBox 17"/>
            <p:cNvSpPr txBox="1"/>
            <p:nvPr/>
          </p:nvSpPr>
          <p:spPr>
            <a:xfrm>
              <a:off x="2776694" y="3077870"/>
              <a:ext cx="5434593" cy="68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 err="1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풋백옵션제도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폐지 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후 개인투자자순매수비율이 높을수록</a:t>
              </a:r>
              <a:endParaRPr lang="en-US" altLang="ko-KR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IPO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주식의 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장기성과가 낮아졌을 것이다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98385" y="3209654"/>
              <a:ext cx="1005310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가설 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3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2684651" y="3217298"/>
              <a:ext cx="0" cy="36957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735834" y="4005080"/>
            <a:ext cx="5996546" cy="683264"/>
            <a:chOff x="1898385" y="3838009"/>
            <a:chExt cx="5996546" cy="683262"/>
          </a:xfrm>
        </p:grpSpPr>
        <p:sp>
          <p:nvSpPr>
            <p:cNvPr id="19" name="TextBox 18"/>
            <p:cNvSpPr txBox="1"/>
            <p:nvPr/>
          </p:nvSpPr>
          <p:spPr>
            <a:xfrm>
              <a:off x="2776695" y="3838009"/>
              <a:ext cx="5118236" cy="683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기업공개 당시 재무지표가 부실한 기업일수록 </a:t>
              </a:r>
              <a:endParaRPr lang="en-US" altLang="ko-KR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레몬기업일 확률이 높다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98385" y="4025558"/>
              <a:ext cx="1005310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가설 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4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684651" y="3976033"/>
              <a:ext cx="0" cy="36957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735834" y="1408076"/>
            <a:ext cx="6179232" cy="683264"/>
            <a:chOff x="1898385" y="1382674"/>
            <a:chExt cx="6179232" cy="683264"/>
          </a:xfrm>
        </p:grpSpPr>
        <p:sp>
          <p:nvSpPr>
            <p:cNvPr id="16" name="TextBox 15"/>
            <p:cNvSpPr txBox="1"/>
            <p:nvPr/>
          </p:nvSpPr>
          <p:spPr>
            <a:xfrm>
              <a:off x="2776695" y="1382674"/>
              <a:ext cx="5300922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 err="1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풋백옵션제도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폐지 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후</a:t>
              </a:r>
              <a:endParaRPr lang="en-US" altLang="ko-KR" sz="1600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IPO</a:t>
              </a:r>
              <a:r>
                <a:rPr lang="ko-KR" altLang="en-US" sz="1600" b="1" dirty="0" smtClean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주식의 장기성과가 </a:t>
              </a:r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낮아졌을 것이다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98385" y="1577846"/>
              <a:ext cx="1005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가설 </a:t>
              </a:r>
              <a:r>
                <a:rPr lang="en-US" altLang="ko-KR" sz="1600" b="1" dirty="0">
                  <a:ln w="9525">
                    <a:solidFill>
                      <a:schemeClr val="bg1">
                        <a:alpha val="31000"/>
                      </a:schemeClr>
                    </a:solidFill>
                  </a:ln>
                  <a:solidFill>
                    <a:schemeClr val="tx2"/>
                  </a:solidFill>
                  <a:latin typeface="+mj-ea"/>
                  <a:ea typeface="+mj-ea"/>
                </a:rPr>
                <a:t>1</a:t>
              </a:r>
              <a:endParaRPr lang="ko-KR" altLang="en-US" sz="1600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684651" y="1529725"/>
              <a:ext cx="0" cy="36957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454878" y="2165528"/>
            <a:ext cx="238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개인투자자의 </a:t>
            </a:r>
            <a:endParaRPr lang="en-US" altLang="ko-KR" b="1" dirty="0" smtClean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투자손실</a:t>
            </a:r>
            <a:r>
              <a:rPr lang="en-US" altLang="ko-KR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피해가능성</a:t>
            </a:r>
            <a:endParaRPr lang="en-US" altLang="ko-KR" b="1" dirty="0" smtClean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</a:t>
            </a:r>
            <a:endParaRPr lang="en-US" altLang="ko-KR" b="1" dirty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38288" y="4003929"/>
            <a:ext cx="221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레몬기업의</a:t>
            </a:r>
            <a:endParaRPr lang="en-US" altLang="ko-KR" b="1" dirty="0" smtClean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사전 판별기준</a:t>
            </a:r>
            <a:r>
              <a:rPr lang="en-US" altLang="ko-KR" b="1" dirty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 smtClean="0">
                <a:ln w="9525">
                  <a:solidFill>
                    <a:schemeClr val="bg1">
                      <a:alpha val="3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</a:t>
            </a:r>
            <a:endParaRPr lang="en-US" altLang="ko-KR" b="1" dirty="0">
              <a:ln w="9525">
                <a:solidFill>
                  <a:schemeClr val="bg1">
                    <a:alpha val="3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3778" y="57953"/>
            <a:ext cx="10054406" cy="338550"/>
            <a:chOff x="73778" y="57953"/>
            <a:chExt cx="10054406" cy="338550"/>
          </a:xfrm>
        </p:grpSpPr>
        <p:sp>
          <p:nvSpPr>
            <p:cNvPr id="36" name="TextBox 35"/>
            <p:cNvSpPr txBox="1"/>
            <p:nvPr/>
          </p:nvSpPr>
          <p:spPr>
            <a:xfrm>
              <a:off x="73778" y="57953"/>
              <a:ext cx="915627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연구모형</a:t>
              </a:r>
              <a:endParaRPr lang="ko-KR" altLang="en-US" sz="16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5640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434B56"/>
                  </a:solidFill>
                  <a:latin typeface="나눔바른고딕"/>
                </a:rPr>
                <a:t>연구가설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94789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연구개요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AFB6C0"/>
                </a:solidFill>
                <a:latin typeface="나눔바른고딕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13938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연구모형</a:t>
              </a:r>
              <a:endParaRPr lang="en-US" altLang="ko-KR" sz="1200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34B56"/>
                </a:solidFill>
                <a:latin typeface="나눔바른고딕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1079500" y="349705"/>
              <a:ext cx="90486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333086" y="57953"/>
              <a:ext cx="1526925" cy="27699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연구표</a:t>
              </a:r>
              <a:r>
                <a:rPr lang="ko-KR" altLang="en-US" sz="1200" dirty="0">
                  <a:ln>
                    <a:solidFill>
                      <a:srgbClr val="FFFFFF">
                        <a:alpha val="30000"/>
                      </a:srgbClr>
                    </a:solidFill>
                  </a:ln>
                  <a:solidFill>
                    <a:srgbClr val="AFB6C0"/>
                  </a:solidFill>
                  <a:latin typeface="나눔바른고딕"/>
                </a:rPr>
                <a:t>본</a:t>
              </a:r>
              <a:endPara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오른쪽 대괄호 2"/>
          <p:cNvSpPr/>
          <p:nvPr/>
        </p:nvSpPr>
        <p:spPr>
          <a:xfrm>
            <a:off x="6229852" y="1458875"/>
            <a:ext cx="288000" cy="2340000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대괄호 32"/>
          <p:cNvSpPr/>
          <p:nvPr/>
        </p:nvSpPr>
        <p:spPr>
          <a:xfrm>
            <a:off x="6229852" y="3961944"/>
            <a:ext cx="288000" cy="720000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3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2726</TotalTime>
  <Words>4512</Words>
  <Application>Microsoft Office PowerPoint</Application>
  <PresentationFormat>화면 슬라이드 쇼(16:9)</PresentationFormat>
  <Paragraphs>1923</Paragraphs>
  <Slides>46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굴림</vt:lpstr>
      <vt:lpstr>Arial</vt:lpstr>
      <vt:lpstr>나눔바른고딕</vt:lpstr>
      <vt:lpstr>나눔고딕 ExtraBold</vt:lpstr>
      <vt:lpstr>Calibri Light</vt:lpstr>
      <vt:lpstr>Cambria Math</vt:lpstr>
      <vt:lpstr>Calibri</vt:lpstr>
      <vt:lpstr>타이포_파피루스 EB</vt:lpstr>
      <vt:lpstr>나눔고딕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388</cp:revision>
  <dcterms:created xsi:type="dcterms:W3CDTF">2015-01-21T11:35:38Z</dcterms:created>
  <dcterms:modified xsi:type="dcterms:W3CDTF">2016-02-15T02:54:57Z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